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10A0-3A39-402F-B325-A8D371CDF46B}" type="datetimeFigureOut">
              <a:rPr lang="he-IL" smtClean="0"/>
              <a:t>כ"ח/חשון/תשפ"ד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C668-62DF-4B16-94DB-D1744F6C21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955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10A0-3A39-402F-B325-A8D371CDF46B}" type="datetimeFigureOut">
              <a:rPr lang="he-IL" smtClean="0"/>
              <a:t>כ"ח/חשון/תשפ"ד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C668-62DF-4B16-94DB-D1744F6C21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522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10A0-3A39-402F-B325-A8D371CDF46B}" type="datetimeFigureOut">
              <a:rPr lang="he-IL" smtClean="0"/>
              <a:t>כ"ח/חשון/תשפ"ד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C668-62DF-4B16-94DB-D1744F6C21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081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10A0-3A39-402F-B325-A8D371CDF46B}" type="datetimeFigureOut">
              <a:rPr lang="he-IL" smtClean="0"/>
              <a:t>כ"ח/חשון/תשפ"ד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C668-62DF-4B16-94DB-D1744F6C21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773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10A0-3A39-402F-B325-A8D371CDF46B}" type="datetimeFigureOut">
              <a:rPr lang="he-IL" smtClean="0"/>
              <a:t>כ"ח/חשון/תשפ"ד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C668-62DF-4B16-94DB-D1744F6C21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737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10A0-3A39-402F-B325-A8D371CDF46B}" type="datetimeFigureOut">
              <a:rPr lang="he-IL" smtClean="0"/>
              <a:t>כ"ח/חשון/תשפ"ד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C668-62DF-4B16-94DB-D1744F6C21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563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10A0-3A39-402F-B325-A8D371CDF46B}" type="datetimeFigureOut">
              <a:rPr lang="he-IL" smtClean="0"/>
              <a:t>כ"ח/חשון/תשפ"ד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C668-62DF-4B16-94DB-D1744F6C21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739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10A0-3A39-402F-B325-A8D371CDF46B}" type="datetimeFigureOut">
              <a:rPr lang="he-IL" smtClean="0"/>
              <a:t>כ"ח/חשון/תשפ"ד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C668-62DF-4B16-94DB-D1744F6C21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854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10A0-3A39-402F-B325-A8D371CDF46B}" type="datetimeFigureOut">
              <a:rPr lang="he-IL" smtClean="0"/>
              <a:t>כ"ח/חשון/תשפ"ד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C668-62DF-4B16-94DB-D1744F6C21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658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10A0-3A39-402F-B325-A8D371CDF46B}" type="datetimeFigureOut">
              <a:rPr lang="he-IL" smtClean="0"/>
              <a:t>כ"ח/חשון/תשפ"ד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C668-62DF-4B16-94DB-D1744F6C21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102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10A0-3A39-402F-B325-A8D371CDF46B}" type="datetimeFigureOut">
              <a:rPr lang="he-IL" smtClean="0"/>
              <a:t>כ"ח/חשון/תשפ"ד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C668-62DF-4B16-94DB-D1744F6C21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773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10A0-3A39-402F-B325-A8D371CDF46B}" type="datetimeFigureOut">
              <a:rPr lang="he-IL" smtClean="0"/>
              <a:t>כ"ח/חשון/תשפ"ד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DC668-62DF-4B16-94DB-D1744F6C21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924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3188" y="574766"/>
            <a:ext cx="9144000" cy="5051381"/>
          </a:xfrm>
        </p:spPr>
        <p:txBody>
          <a:bodyPr>
            <a:normAutofit fontScale="90000"/>
          </a:bodyPr>
          <a:lstStyle/>
          <a:p>
            <a:r>
              <a:rPr lang="ar-JO" dirty="0" smtClean="0"/>
              <a:t>حصة جغرافيا </a:t>
            </a:r>
            <a:br>
              <a:rPr lang="ar-JO" dirty="0" smtClean="0"/>
            </a:br>
            <a:r>
              <a:rPr lang="ar-JO" dirty="0" smtClean="0"/>
              <a:t/>
            </a:r>
            <a:br>
              <a:rPr lang="ar-JO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ar-JO" dirty="0" smtClean="0"/>
              <a:t>13.11.2023</a:t>
            </a:r>
            <a:br>
              <a:rPr lang="ar-JO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ar-JO" dirty="0" smtClean="0"/>
              <a:t/>
            </a:r>
            <a:br>
              <a:rPr lang="ar-JO" dirty="0" smtClean="0"/>
            </a:br>
            <a:r>
              <a:rPr lang="ar-JO" dirty="0" smtClean="0"/>
              <a:t>موضوع خرائط طوبوغرافية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7127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0606" y="91441"/>
            <a:ext cx="8974183" cy="676655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dirty="0" smtClean="0"/>
              <a:t>يوجد في الخرائط الطوبوغرافية طريقة للرموز الاصطلاحية و هي مظاهر السطح و مجموع التفاصيل المنتشرة على سطح الأرض سواء كانت طبيعية أو بشرية.</a:t>
            </a:r>
            <a:endParaRPr lang="en-US" dirty="0" smtClean="0"/>
          </a:p>
          <a:p>
            <a:pPr marL="0" indent="0" algn="r">
              <a:buNone/>
            </a:pPr>
            <a:endParaRPr lang="ar-JO" dirty="0" smtClean="0"/>
          </a:p>
          <a:p>
            <a:pPr marL="0" indent="0" algn="r">
              <a:buNone/>
            </a:pPr>
            <a:r>
              <a:rPr lang="ar-JO" b="1" dirty="0" smtClean="0">
                <a:solidFill>
                  <a:srgbClr val="FF0000"/>
                </a:solidFill>
              </a:rPr>
              <a:t>فالطبيعية مثل : </a:t>
            </a:r>
            <a:r>
              <a:rPr lang="ar-JO" dirty="0" smtClean="0"/>
              <a:t>مجاري المياه، وحافات البحيرات، وشواطئ البحار، والغابات، وحدود البساتين وغيرها . </a:t>
            </a:r>
          </a:p>
          <a:p>
            <a:pPr marL="0" indent="0" algn="r">
              <a:buNone/>
            </a:pPr>
            <a:endParaRPr lang="ar-JO" dirty="0" smtClean="0"/>
          </a:p>
          <a:p>
            <a:pPr marL="0" indent="0" algn="r">
              <a:buNone/>
            </a:pPr>
            <a:r>
              <a:rPr lang="ar-JO" b="1" dirty="0" smtClean="0">
                <a:solidFill>
                  <a:srgbClr val="FF0000"/>
                </a:solidFill>
              </a:rPr>
              <a:t>البشرية مثل : </a:t>
            </a:r>
          </a:p>
          <a:p>
            <a:pPr marL="0" indent="0" algn="r">
              <a:buNone/>
            </a:pPr>
            <a:r>
              <a:rPr lang="ar-JO" b="1" dirty="0" smtClean="0"/>
              <a:t>خطوط المواصلات : </a:t>
            </a:r>
            <a:r>
              <a:rPr lang="ar-JO" dirty="0" smtClean="0"/>
              <a:t>كالطرق، السكك الحديدية والقنوات والبناءات، من منازل ومساجد وجسور وكل ما هو مصنوع بأيدي البشر.</a:t>
            </a:r>
          </a:p>
          <a:p>
            <a:pPr marL="0" indent="0" algn="r">
              <a:buNone/>
            </a:pPr>
            <a:r>
              <a:rPr lang="ar-JO" dirty="0" smtClean="0"/>
              <a:t>إن كل هذه التفاصيل المندرجة تحت اسم مظاهر السطح تمثل برموز وعلامات اصطلاحية طبوغرافية وترسم بشكل</a:t>
            </a:r>
          </a:p>
          <a:p>
            <a:pPr marL="0" indent="0" algn="r">
              <a:buNone/>
            </a:pPr>
            <a:r>
              <a:rPr lang="ar-JO" dirty="0" smtClean="0"/>
              <a:t> قريب من الأشياء التي تدل عليها، مرئية من أعلى بالملاحظة الجوية العمودية.</a:t>
            </a:r>
          </a:p>
        </p:txBody>
      </p:sp>
    </p:spTree>
    <p:extLst>
      <p:ext uri="{BB962C8B-B14F-4D97-AF65-F5344CB8AC3E}">
        <p14:creationId xmlns:p14="http://schemas.microsoft.com/office/powerpoint/2010/main" val="1491240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766" y="284208"/>
            <a:ext cx="10515600" cy="4351338"/>
          </a:xfrm>
        </p:spPr>
        <p:txBody>
          <a:bodyPr/>
          <a:lstStyle/>
          <a:p>
            <a:pPr marL="0" lvl="0" indent="0" algn="r">
              <a:buNone/>
            </a:pPr>
            <a:endParaRPr lang="ar-JO" sz="2600" dirty="0" smtClean="0">
              <a:solidFill>
                <a:prstClr val="black"/>
              </a:solidFill>
            </a:endParaRPr>
          </a:p>
          <a:p>
            <a:pPr marL="0" lvl="0" indent="0" algn="r">
              <a:buNone/>
            </a:pPr>
            <a:r>
              <a:rPr lang="ar-JO" sz="2600" dirty="0" smtClean="0">
                <a:solidFill>
                  <a:prstClr val="black"/>
                </a:solidFill>
              </a:rPr>
              <a:t>هناك </a:t>
            </a:r>
            <a:r>
              <a:rPr lang="ar-JO" sz="2600" dirty="0">
                <a:solidFill>
                  <a:prstClr val="black"/>
                </a:solidFill>
              </a:rPr>
              <a:t>بعض التفاصيل إذا رسمت حسب مقياس الخريطة، فإنها تصبح صغيرة جدا بحيث لا يمكن </a:t>
            </a:r>
            <a:endParaRPr lang="ar-JO" sz="2600" dirty="0" smtClean="0">
              <a:solidFill>
                <a:prstClr val="black"/>
              </a:solidFill>
            </a:endParaRPr>
          </a:p>
          <a:p>
            <a:pPr marL="0" lvl="0" indent="0" algn="r">
              <a:buNone/>
            </a:pPr>
            <a:r>
              <a:rPr lang="ar-JO" sz="2600" dirty="0" smtClean="0">
                <a:solidFill>
                  <a:prstClr val="black"/>
                </a:solidFill>
              </a:rPr>
              <a:t>رسمها </a:t>
            </a:r>
            <a:r>
              <a:rPr lang="ar-JO" sz="2600" dirty="0">
                <a:solidFill>
                  <a:prstClr val="black"/>
                </a:solidFill>
              </a:rPr>
              <a:t>بصورة واضحة، ولهذا فإنها ترسم برموز اصطلاحية. لا علاقة لقياساتها في الرسم </a:t>
            </a:r>
            <a:r>
              <a:rPr lang="ar-JO" sz="2600" dirty="0" smtClean="0">
                <a:solidFill>
                  <a:prstClr val="black"/>
                </a:solidFill>
              </a:rPr>
              <a:t>بقياساتها</a:t>
            </a:r>
          </a:p>
          <a:p>
            <a:pPr marL="0" lvl="0" indent="0" algn="r">
              <a:buNone/>
            </a:pPr>
            <a:r>
              <a:rPr lang="ar-JO" sz="2600" dirty="0" smtClean="0">
                <a:solidFill>
                  <a:prstClr val="black"/>
                </a:solidFill>
              </a:rPr>
              <a:t> </a:t>
            </a:r>
            <a:r>
              <a:rPr lang="ar-JO" sz="2600" dirty="0">
                <a:solidFill>
                  <a:prstClr val="black"/>
                </a:solidFill>
              </a:rPr>
              <a:t>الحقيقية على </a:t>
            </a:r>
            <a:r>
              <a:rPr lang="ar-JO" sz="2600" dirty="0" smtClean="0">
                <a:solidFill>
                  <a:prstClr val="black"/>
                </a:solidFill>
              </a:rPr>
              <a:t>الطبيعة.</a:t>
            </a:r>
          </a:p>
          <a:p>
            <a:pPr marL="0" lvl="0" indent="0" algn="r">
              <a:buNone/>
            </a:pPr>
            <a:endParaRPr lang="ar-JO" sz="2600" dirty="0" smtClean="0">
              <a:solidFill>
                <a:prstClr val="black"/>
              </a:solidFill>
            </a:endParaRPr>
          </a:p>
          <a:p>
            <a:pPr marL="0" lvl="0" indent="0" algn="r">
              <a:buNone/>
            </a:pPr>
            <a:endParaRPr lang="ar-JO" sz="2600" dirty="0">
              <a:solidFill>
                <a:prstClr val="black"/>
              </a:solidFill>
            </a:endParaRPr>
          </a:p>
          <a:p>
            <a:pPr marL="0" lvl="0" indent="0" algn="r">
              <a:buNone/>
            </a:pPr>
            <a:r>
              <a:rPr lang="ar-JO" sz="2600" dirty="0" smtClean="0">
                <a:solidFill>
                  <a:prstClr val="black"/>
                </a:solidFill>
              </a:rPr>
              <a:t>فالبئر </a:t>
            </a:r>
            <a:r>
              <a:rPr lang="ar-JO" sz="2600" dirty="0">
                <a:solidFill>
                  <a:prstClr val="black"/>
                </a:solidFill>
              </a:rPr>
              <a:t>مثلا على الخرائط يرسم على شكل دائرة زرقاء قطرها 1 </a:t>
            </a:r>
            <a:r>
              <a:rPr lang="ar-JO" sz="2600" dirty="0" smtClean="0">
                <a:solidFill>
                  <a:prstClr val="black"/>
                </a:solidFill>
              </a:rPr>
              <a:t>ملم</a:t>
            </a:r>
          </a:p>
          <a:p>
            <a:pPr marL="0" lvl="0" indent="0" algn="r">
              <a:buNone/>
            </a:pPr>
            <a:r>
              <a:rPr lang="ar-JO" sz="2600" dirty="0" smtClean="0">
                <a:solidFill>
                  <a:prstClr val="black"/>
                </a:solidFill>
              </a:rPr>
              <a:t>بينما </a:t>
            </a:r>
            <a:r>
              <a:rPr lang="ar-JO" sz="2600" dirty="0">
                <a:solidFill>
                  <a:prstClr val="black"/>
                </a:solidFill>
              </a:rPr>
              <a:t>قطر البئر على الطبيعة لا يتجاوز مترين في أغلب الحالات</a:t>
            </a:r>
            <a:r>
              <a:rPr lang="ar-JO" sz="2600" dirty="0" smtClean="0">
                <a:solidFill>
                  <a:prstClr val="black"/>
                </a:solidFill>
              </a:rPr>
              <a:t>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68408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91" y="3017520"/>
            <a:ext cx="11939451" cy="3525202"/>
          </a:xfrm>
        </p:spPr>
        <p:txBody>
          <a:bodyPr/>
          <a:lstStyle/>
          <a:p>
            <a:pPr marL="0" indent="0" algn="r">
              <a:buNone/>
            </a:pPr>
            <a:r>
              <a:rPr lang="ar-JO" i="0" dirty="0" smtClean="0">
                <a:effectLst/>
                <a:latin typeface="Arial" panose="020B0604020202020204" pitchFamily="34" charset="0"/>
              </a:rPr>
              <a:t>هذه الرموز تستعمل لتمثيل التفاصيل الأرضية ذات القياسات الكبيرة والممكن قياسها على الخريطة </a:t>
            </a:r>
          </a:p>
          <a:p>
            <a:pPr marL="0" indent="0" algn="r">
              <a:buNone/>
            </a:pPr>
            <a:r>
              <a:rPr lang="ar-JO" i="0" dirty="0" smtClean="0">
                <a:effectLst/>
                <a:latin typeface="Arial" panose="020B0604020202020204" pitchFamily="34" charset="0"/>
              </a:rPr>
              <a:t>مثل : مساحة غابة ، مساحة </a:t>
            </a:r>
            <a:r>
              <a:rPr lang="ar-JO" i="0" strike="noStrike" dirty="0" smtClean="0">
                <a:effectLst/>
                <a:latin typeface="Arial" panose="020B0604020202020204" pitchFamily="34" charset="0"/>
              </a:rPr>
              <a:t>بلدة </a:t>
            </a:r>
            <a:r>
              <a:rPr lang="ar-JO" i="0" dirty="0" smtClean="0">
                <a:effectLst/>
                <a:latin typeface="Arial" panose="020B0604020202020204" pitchFamily="34" charset="0"/>
              </a:rPr>
              <a:t>، قرية</a:t>
            </a:r>
            <a:r>
              <a:rPr lang="ar-JO" i="0" strike="noStrike" dirty="0" smtClean="0">
                <a:effectLst/>
                <a:latin typeface="Arial" panose="020B0604020202020204" pitchFamily="34" charset="0"/>
              </a:rPr>
              <a:t> </a:t>
            </a:r>
            <a:r>
              <a:rPr lang="ar-JO" i="0" dirty="0" smtClean="0">
                <a:effectLst/>
                <a:latin typeface="Arial" panose="020B0604020202020204" pitchFamily="34" charset="0"/>
              </a:rPr>
              <a:t>، غير ذلك من التفاصيل ذات القياسات الكبيرة. </a:t>
            </a:r>
          </a:p>
          <a:p>
            <a:pPr marL="0" indent="0" algn="r">
              <a:buNone/>
            </a:pPr>
            <a:r>
              <a:rPr lang="ar-JO" i="0" dirty="0" smtClean="0">
                <a:effectLst/>
                <a:latin typeface="Arial" panose="020B0604020202020204" pitchFamily="34" charset="0"/>
              </a:rPr>
              <a:t>هذه الرموز الممثلة حسب المقياس تحدد مساحة التفاصيل الأرضية، وتوضح نوع هذه التفاصيل برموز أخرى مرسومة داخل حدودها.</a:t>
            </a:r>
            <a:endParaRPr lang="he-I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6571" y="509452"/>
            <a:ext cx="11756571" cy="1825625"/>
          </a:xfrm>
        </p:spPr>
        <p:txBody>
          <a:bodyPr>
            <a:normAutofit fontScale="90000"/>
          </a:bodyPr>
          <a:lstStyle/>
          <a:p>
            <a:pPr algn="r"/>
            <a:r>
              <a:rPr lang="ar-JO" sz="26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ar-JO" sz="26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lang="ar-JO" sz="26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الرموز </a:t>
            </a:r>
            <a:r>
              <a:rPr lang="ar-JO" sz="26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الاصطلاحية الطبوغرافية تصنف كما يلي: </a:t>
            </a:r>
            <a:r>
              <a:rPr lang="ar-JO" sz="26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ar-JO" sz="26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lang="ar-JO" sz="26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ar-JO" sz="26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lang="ar-JO" sz="26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ar-JO" sz="26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lang="ar-JO" sz="36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         </a:t>
            </a:r>
            <a:r>
              <a:rPr lang="ar-JO" sz="40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الرموز الاصطلاحية الطبوغرافية المرسومة حسب المقياس              </a:t>
            </a:r>
            <a:r>
              <a:rPr lang="ar-JO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ar-JO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he-IL" sz="26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he-IL" sz="26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6464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3600" b="1" dirty="0"/>
              <a:t>الرموز الاصطلاحية الطبوغرافية الخارجة عن المقياس</a:t>
            </a:r>
            <a:br>
              <a:rPr lang="ar-JO" sz="3600" b="1" dirty="0"/>
            </a:br>
            <a:endParaRPr lang="he-I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هذا النوع من الرموز الاصطلاحية يستعمل لتمثيل التفاصيل الأرضية ذات القياسات الصغيرة</a:t>
            </a:r>
          </a:p>
          <a:p>
            <a:pPr marL="0" indent="0" algn="r">
              <a:buNone/>
            </a:pPr>
            <a:r>
              <a:rPr lang="ar-JO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والتي لا يمكن تمثيلها حسب مقياس الخريطة </a:t>
            </a:r>
            <a:r>
              <a:rPr lang="ar-JO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مثل: </a:t>
            </a:r>
            <a:r>
              <a:rPr lang="ar-JO" b="0" i="0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شجرة </a:t>
            </a:r>
            <a:r>
              <a:rPr lang="ar-JO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منعزلة، </a:t>
            </a:r>
            <a:r>
              <a:rPr lang="ar-JO" b="0" i="0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منزل </a:t>
            </a:r>
            <a:r>
              <a:rPr lang="ar-JO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، بئر </a:t>
            </a:r>
          </a:p>
          <a:p>
            <a:pPr marL="0" indent="0" algn="r">
              <a:buNone/>
            </a:pPr>
            <a:endParaRPr lang="ar-JO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ar-JO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تمثيل مثل هذه التفاصيل حسب المقياس على الخريطة لا يعطينا إلا نقطة صغيرة جدا ، لا تؤدي الغرض المطلوب من رسمها. </a:t>
            </a:r>
            <a:endParaRPr lang="ar-JO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 algn="r">
              <a:buNone/>
            </a:pPr>
            <a:endParaRPr lang="ar-JO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ar-JO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تجدر الملاحظة إلى أن الرموز الاصطلاحية الدالة على الطرق، الأودية، الأنهار، تعتبر رموزا خارجة عن المقياس لأن عرضها لا يرسم حسب مقياس الخريطة، وان كانت أطوالها ترسم حسب مقياس الخريطة.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75055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201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حصة جغرافيا    13.11.2023   موضوع خرائط طوبوغرافية </vt:lpstr>
      <vt:lpstr>PowerPoint Presentation</vt:lpstr>
      <vt:lpstr>PowerPoint Presentation</vt:lpstr>
      <vt:lpstr> الرموز الاصطلاحية الطبوغرافية تصنف كما يلي:             الرموز الاصطلاحية الطبوغرافية المرسومة حسب المقياس                </vt:lpstr>
      <vt:lpstr>الرموز الاصطلاحية الطبوغرافية الخارجة عن المقياس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حصة جغرافيا  13.11.2023 موضوع خرائط طوبوغرافية</dc:title>
  <dc:creator>Narges</dc:creator>
  <cp:lastModifiedBy>Narges</cp:lastModifiedBy>
  <cp:revision>3</cp:revision>
  <dcterms:created xsi:type="dcterms:W3CDTF">2023-11-12T18:26:38Z</dcterms:created>
  <dcterms:modified xsi:type="dcterms:W3CDTF">2023-11-12T18:55:25Z</dcterms:modified>
</cp:coreProperties>
</file>