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9070D94-6F4C-499A-8D56-7A5AE56624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33227034-FE1A-4710-820F-4359B08307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B0AD8061-A2B2-4DAA-98FB-D70823FE9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E6759-5AD2-4241-BA56-E42C3673EE4F}" type="datetimeFigureOut">
              <a:rPr lang="he-IL" smtClean="0"/>
              <a:t>א'/חשון/תשפ"ד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7BBB01A1-A201-4416-BEAC-511383FFA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3076F761-21A0-4597-B7D7-120EB5C30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74D69-E614-4650-BC76-7B260F04CDC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71292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EF4C88C-4694-468F-8BF9-9F1D28A20A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597A514E-CEF4-448D-83DE-7B1B72DED5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29B494AD-4A00-447B-9F36-5C97E0D8C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E6759-5AD2-4241-BA56-E42C3673EE4F}" type="datetimeFigureOut">
              <a:rPr lang="he-IL" smtClean="0"/>
              <a:t>א'/חשון/תשפ"ד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D9ACFFAA-DD65-4910-8F4A-4C58B8F2E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91A1DF3A-A58F-4BE4-9B3E-0F7BC3B87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74D69-E614-4650-BC76-7B260F04CDC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35946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E2E52C74-A706-4EC8-83FF-F01E1D8315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89605173-EBD7-4665-9117-89FC092CA5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24B7A3BC-936C-4515-BE40-728FBF75E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E6759-5AD2-4241-BA56-E42C3673EE4F}" type="datetimeFigureOut">
              <a:rPr lang="he-IL" smtClean="0"/>
              <a:t>א'/חשון/תשפ"ד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1A5234A1-6787-4511-8049-5E754033E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BECC2A2C-B5A7-4E59-9CF0-897ACE6C5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74D69-E614-4650-BC76-7B260F04CDC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43562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9F726BA-1913-454B-8478-1968A69F9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8B8662F1-8EAA-4AC3-AA69-81094688C3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14756362-A80D-4DDC-9D5E-E5914B622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E6759-5AD2-4241-BA56-E42C3673EE4F}" type="datetimeFigureOut">
              <a:rPr lang="he-IL" smtClean="0"/>
              <a:t>א'/חשון/תשפ"ד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9875440B-9827-4D75-9DFA-C5C8FA609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CB5D07A4-108F-4DFD-9CFA-989E79E7B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74D69-E614-4650-BC76-7B260F04CDC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18778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9B52D64-28D4-47D3-B9E1-D8A72E6E6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7C568DB3-9DA2-411D-8CD0-A12792CD86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260664AF-F3FC-4193-8C3C-96DD37ABB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E6759-5AD2-4241-BA56-E42C3673EE4F}" type="datetimeFigureOut">
              <a:rPr lang="he-IL" smtClean="0"/>
              <a:t>א'/חשון/תשפ"ד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B7D228A1-CA47-40BB-B1CC-26FC84CA8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CFFD0BAA-567B-48AD-95D7-611F6442B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74D69-E614-4650-BC76-7B260F04CDC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54113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1A4D477-CEED-46B5-AFF2-2177741C8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2DE156BE-25A5-44B7-8B68-49D858D246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FECDBA4-C655-4B5D-AAAB-EC25E1D5F5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0B40D575-42CD-4EA6-BBCE-08E2BC466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E6759-5AD2-4241-BA56-E42C3673EE4F}" type="datetimeFigureOut">
              <a:rPr lang="he-IL" smtClean="0"/>
              <a:t>א'/חשון/תשפ"ד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A707B636-5D13-44D1-A7E5-753B35B3A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2EBD43C1-FB65-449D-8548-E371ADE83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74D69-E614-4650-BC76-7B260F04CDC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57484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0A1A3D1-FD37-4806-B2C6-F338DEA1FC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D81AF529-B7C9-4AF0-AEFA-19D477D362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513E2420-479D-474A-A8ED-C19D5EF26A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671F5D0B-E9AF-4298-8DA0-E710DCB26A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FA3A8307-180F-4F0A-A0BE-9EF25A8236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11B5D942-D75B-4F03-892E-E31C28A7D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E6759-5AD2-4241-BA56-E42C3673EE4F}" type="datetimeFigureOut">
              <a:rPr lang="he-IL" smtClean="0"/>
              <a:t>א'/חשון/תשפ"ד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8C202AF7-6F49-4008-8482-C12EC26EC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240DA453-970D-49FF-BFB3-3AB5CE7B9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74D69-E614-4650-BC76-7B260F04CDC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55174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4885C7F-B179-4328-B99E-A4C4861F9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EB664E34-2299-4910-A323-268674C21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E6759-5AD2-4241-BA56-E42C3673EE4F}" type="datetimeFigureOut">
              <a:rPr lang="he-IL" smtClean="0"/>
              <a:t>א'/חשון/תשפ"ד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742E37FC-E9AA-4ED9-8ADE-F753740A8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B835E078-AEDE-425A-B6B4-5347D507F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74D69-E614-4650-BC76-7B260F04CDC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70486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33B90E34-8874-4EDC-B22C-B8E3A69B4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E6759-5AD2-4241-BA56-E42C3673EE4F}" type="datetimeFigureOut">
              <a:rPr lang="he-IL" smtClean="0"/>
              <a:t>א'/חשון/תשפ"ד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7677C27E-FBF6-4E14-B6AA-2BF5E6FB0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3F20BEC6-5881-452E-AD64-43681CB68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74D69-E614-4650-BC76-7B260F04CDC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29448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2E4D464-6AC1-4A03-9522-A0D9C19A1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E08E97A8-574C-4D87-9681-32CB57A0CE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A559F87A-ACF6-4577-8F8D-BEF9BA2E79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D4A55EE6-441A-4EEA-A4DD-2D8D4C106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E6759-5AD2-4241-BA56-E42C3673EE4F}" type="datetimeFigureOut">
              <a:rPr lang="he-IL" smtClean="0"/>
              <a:t>א'/חשון/תשפ"ד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C7F52E48-8CDC-4272-A990-19937075F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D799684B-DEA5-4D04-8E1F-0EDF04DCE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74D69-E614-4650-BC76-7B260F04CDC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5777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9A364EA-FAD4-4273-AF90-D6665DE83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6F4FC395-5F26-4CBD-AE13-4008A649FD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1EF56482-1985-470C-8D0D-FF66EBB4A8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B0E1A8AD-65AE-46A3-A4B9-5C5BF861D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E6759-5AD2-4241-BA56-E42C3673EE4F}" type="datetimeFigureOut">
              <a:rPr lang="he-IL" smtClean="0"/>
              <a:t>א'/חשון/תשפ"ד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CB1A050A-0CD1-4C37-93E3-80679745B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398CA8BC-6871-4026-A9D0-6D611DA8F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74D69-E614-4650-BC76-7B260F04CDC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23401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C951ED6E-09A5-4D06-986A-EFA0334CF9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448DE711-512B-4E06-925F-11BB86576F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48A8BD9C-839E-44B5-ADEA-E7D751343C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BE6759-5AD2-4241-BA56-E42C3673EE4F}" type="datetimeFigureOut">
              <a:rPr lang="he-IL" smtClean="0"/>
              <a:t>א'/חשון/תשפ"ד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BE1BEA90-6F0A-47D0-8514-AB2FDFDF9D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B4DF7715-AEEF-4A7F-B41C-135BB7E584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74D69-E614-4650-BC76-7B260F04CDC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12615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3C97506-7D7F-42B2-BAC9-5D776C4E2E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883858"/>
          </a:xfrm>
        </p:spPr>
        <p:txBody>
          <a:bodyPr>
            <a:normAutofit fontScale="90000"/>
          </a:bodyPr>
          <a:lstStyle/>
          <a:p>
            <a:r>
              <a:rPr lang="ar-JO" b="1" dirty="0"/>
              <a:t>الحروف</a:t>
            </a:r>
            <a:endParaRPr lang="he-IL" dirty="0"/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7F5C49AD-2F79-45D7-B359-99727D08E7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7396" y="2205748"/>
            <a:ext cx="10172131" cy="2280147"/>
          </a:xfrm>
        </p:spPr>
        <p:txBody>
          <a:bodyPr>
            <a:normAutofit/>
          </a:bodyPr>
          <a:lstStyle/>
          <a:p>
            <a:r>
              <a:rPr lang="en-US" dirty="0"/>
              <a:t> </a:t>
            </a:r>
            <a:r>
              <a:rPr lang="ar-JO" sz="4800" dirty="0"/>
              <a:t>تقسم الى قسمين :</a:t>
            </a:r>
          </a:p>
          <a:p>
            <a:pPr algn="r"/>
            <a:r>
              <a:rPr lang="ar-JO" sz="4800" dirty="0"/>
              <a:t>1- </a:t>
            </a:r>
            <a:r>
              <a:rPr lang="ar-JO" sz="4000" dirty="0">
                <a:highlight>
                  <a:srgbClr val="FF0000"/>
                </a:highlight>
              </a:rPr>
              <a:t>حروف المعاني                        2- حروف المباني    </a:t>
            </a:r>
            <a:endParaRPr lang="ar-JO" sz="4800" dirty="0">
              <a:highlight>
                <a:srgbClr val="FF00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985857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DF1E04E-51B9-47B2-9AA7-379C4C35F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/>
              <a:t>في اللغة العربية حروف مباني وحروف معاني :</a:t>
            </a:r>
            <a:endParaRPr lang="he-IL" dirty="0"/>
          </a:p>
        </p:txBody>
      </p:sp>
      <p:sp>
        <p:nvSpPr>
          <p:cNvPr id="4" name="אליפסה 3">
            <a:extLst>
              <a:ext uri="{FF2B5EF4-FFF2-40B4-BE49-F238E27FC236}">
                <a16:creationId xmlns:a16="http://schemas.microsoft.com/office/drawing/2014/main" id="{099BC6D4-BCE4-45D6-9A19-742D9C216BFB}"/>
              </a:ext>
            </a:extLst>
          </p:cNvPr>
          <p:cNvSpPr/>
          <p:nvPr/>
        </p:nvSpPr>
        <p:spPr>
          <a:xfrm>
            <a:off x="5486400" y="1449977"/>
            <a:ext cx="5212080" cy="2599509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JO" sz="4000" dirty="0">
                <a:solidFill>
                  <a:srgbClr val="000000"/>
                </a:solidFill>
                <a:latin typeface="Arial" panose="020B0604020202020204" pitchFamily="34" charset="0"/>
              </a:rPr>
              <a:t>حروف المباني هي:</a:t>
            </a:r>
          </a:p>
          <a:p>
            <a:pPr algn="ctr"/>
            <a:r>
              <a:rPr lang="ar-JO" sz="4000" dirty="0">
                <a:solidFill>
                  <a:srgbClr val="000000"/>
                </a:solidFill>
                <a:latin typeface="Arial" panose="020B0604020202020204" pitchFamily="34" charset="0"/>
              </a:rPr>
              <a:t>حروف الهجاء وعددها 29 حرفاً</a:t>
            </a: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314D4F51-18D4-4CAC-B5EF-083A75F2DCA1}"/>
              </a:ext>
            </a:extLst>
          </p:cNvPr>
          <p:cNvSpPr/>
          <p:nvPr/>
        </p:nvSpPr>
        <p:spPr>
          <a:xfrm>
            <a:off x="3069771" y="4153988"/>
            <a:ext cx="8284029" cy="250806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JO" sz="4000" b="1" dirty="0"/>
              <a:t> ب ت ث ج ح خ د ذ ر ز س ش ص</a:t>
            </a:r>
          </a:p>
          <a:p>
            <a:pPr algn="ctr"/>
            <a:r>
              <a:rPr lang="ar-JO" sz="4000" b="1" dirty="0"/>
              <a:t>​</a:t>
            </a:r>
          </a:p>
          <a:p>
            <a:pPr algn="ctr"/>
            <a:r>
              <a:rPr lang="ar-JO" sz="4000" b="1" dirty="0"/>
              <a:t>ض ط ظ ع غ ف ق ك ل م ن ه و ا ي</a:t>
            </a:r>
            <a:endParaRPr lang="he-IL" sz="4000" b="1" dirty="0"/>
          </a:p>
        </p:txBody>
      </p:sp>
    </p:spTree>
    <p:extLst>
      <p:ext uri="{BB962C8B-B14F-4D97-AF65-F5344CB8AC3E}">
        <p14:creationId xmlns:p14="http://schemas.microsoft.com/office/powerpoint/2010/main" val="662512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0BCDA4C7-7515-4E2A-83B6-FB6DECF9A6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JO" dirty="0"/>
          </a:p>
          <a:p>
            <a:endParaRPr lang="ar-JO" dirty="0"/>
          </a:p>
          <a:p>
            <a:endParaRPr lang="ar-JO" dirty="0"/>
          </a:p>
          <a:p>
            <a:endParaRPr lang="ar-JO" dirty="0"/>
          </a:p>
          <a:p>
            <a:endParaRPr lang="ar-JO" dirty="0"/>
          </a:p>
          <a:p>
            <a:endParaRPr lang="ar-JO" dirty="0"/>
          </a:p>
          <a:p>
            <a:endParaRPr lang="ar-JO" dirty="0"/>
          </a:p>
          <a:p>
            <a:endParaRPr lang="ar-JO" dirty="0"/>
          </a:p>
          <a:p>
            <a:endParaRPr lang="ar-JO" dirty="0"/>
          </a:p>
          <a:p>
            <a:endParaRPr lang="ar-JO" dirty="0"/>
          </a:p>
          <a:p>
            <a:endParaRPr lang="ar-JO" dirty="0"/>
          </a:p>
          <a:p>
            <a:endParaRPr lang="he-IL" dirty="0"/>
          </a:p>
        </p:txBody>
      </p:sp>
      <p:sp>
        <p:nvSpPr>
          <p:cNvPr id="4" name="מלבן: פינות מעוגלות 3">
            <a:extLst>
              <a:ext uri="{FF2B5EF4-FFF2-40B4-BE49-F238E27FC236}">
                <a16:creationId xmlns:a16="http://schemas.microsoft.com/office/drawing/2014/main" id="{C634C3D2-0540-4B8E-B863-5866E2F3813B}"/>
              </a:ext>
            </a:extLst>
          </p:cNvPr>
          <p:cNvSpPr/>
          <p:nvPr/>
        </p:nvSpPr>
        <p:spPr>
          <a:xfrm>
            <a:off x="4553868" y="499926"/>
            <a:ext cx="4519748" cy="1487397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JO" sz="4800">
                <a:solidFill>
                  <a:srgbClr val="FF0000"/>
                </a:solidFill>
              </a:rPr>
              <a:t>حروف المعاني</a:t>
            </a:r>
            <a:endParaRPr lang="he-IL" sz="4800" dirty="0">
              <a:solidFill>
                <a:srgbClr val="FF0000"/>
              </a:solidFill>
            </a:endParaRPr>
          </a:p>
        </p:txBody>
      </p:sp>
      <p:sp>
        <p:nvSpPr>
          <p:cNvPr id="6" name="בועת דיבור: מלבן עם פינות מעוגלות 5">
            <a:extLst>
              <a:ext uri="{FF2B5EF4-FFF2-40B4-BE49-F238E27FC236}">
                <a16:creationId xmlns:a16="http://schemas.microsoft.com/office/drawing/2014/main" id="{252EDCDC-0E13-428A-ADFD-C257CFCC3AD9}"/>
              </a:ext>
            </a:extLst>
          </p:cNvPr>
          <p:cNvSpPr/>
          <p:nvPr/>
        </p:nvSpPr>
        <p:spPr>
          <a:xfrm>
            <a:off x="1514902" y="2638697"/>
            <a:ext cx="9444250" cy="2886892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4400" dirty="0"/>
              <a:t>حروفُ الْمعاني هيَ الحُروفُ التي لا يَظهر معناها إلا إذا اقتُرِنتْ بِغَيرِها (أي أُدخلِت في جُملَةٍ</a:t>
            </a:r>
            <a:endParaRPr lang="he-IL" sz="4400" dirty="0"/>
          </a:p>
        </p:txBody>
      </p:sp>
    </p:spTree>
    <p:extLst>
      <p:ext uri="{BB962C8B-B14F-4D97-AF65-F5344CB8AC3E}">
        <p14:creationId xmlns:p14="http://schemas.microsoft.com/office/powerpoint/2010/main" val="1597757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66B7745-2C0D-4E67-8E55-688D31AD0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/>
              <a:t>لنتعرف على حروف المعاني :</a:t>
            </a:r>
            <a:endParaRPr lang="he-IL" dirty="0"/>
          </a:p>
        </p:txBody>
      </p:sp>
      <p:sp>
        <p:nvSpPr>
          <p:cNvPr id="4" name="חץ: שמאלה 3">
            <a:extLst>
              <a:ext uri="{FF2B5EF4-FFF2-40B4-BE49-F238E27FC236}">
                <a16:creationId xmlns:a16="http://schemas.microsoft.com/office/drawing/2014/main" id="{593FA6C4-534B-4CDD-825F-12CE6F0A2CBF}"/>
              </a:ext>
            </a:extLst>
          </p:cNvPr>
          <p:cNvSpPr/>
          <p:nvPr/>
        </p:nvSpPr>
        <p:spPr>
          <a:xfrm>
            <a:off x="8007531" y="1705216"/>
            <a:ext cx="2926080" cy="1985554"/>
          </a:xfrm>
          <a:prstGeom prst="lef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JO" sz="4000" dirty="0"/>
              <a:t>حروف الجر</a:t>
            </a:r>
            <a:endParaRPr lang="he-IL" sz="4000" dirty="0"/>
          </a:p>
        </p:txBody>
      </p:sp>
      <p:sp>
        <p:nvSpPr>
          <p:cNvPr id="5" name="בועת דיבור: מלבן עם פינות מעוגלות 4">
            <a:extLst>
              <a:ext uri="{FF2B5EF4-FFF2-40B4-BE49-F238E27FC236}">
                <a16:creationId xmlns:a16="http://schemas.microsoft.com/office/drawing/2014/main" id="{A695CA90-3D45-43C8-861B-B8C70EFFD3FB}"/>
              </a:ext>
            </a:extLst>
          </p:cNvPr>
          <p:cNvSpPr/>
          <p:nvPr/>
        </p:nvSpPr>
        <p:spPr>
          <a:xfrm>
            <a:off x="11353800" y="0"/>
            <a:ext cx="45719" cy="52251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בועת דיבור: מלבן עם פינות מעוגלות 17">
            <a:extLst>
              <a:ext uri="{FF2B5EF4-FFF2-40B4-BE49-F238E27FC236}">
                <a16:creationId xmlns:a16="http://schemas.microsoft.com/office/drawing/2014/main" id="{2182E36B-77E8-498B-9961-3DDBFDEFB945}"/>
              </a:ext>
            </a:extLst>
          </p:cNvPr>
          <p:cNvSpPr/>
          <p:nvPr/>
        </p:nvSpPr>
        <p:spPr>
          <a:xfrm>
            <a:off x="9470571" y="1841863"/>
            <a:ext cx="45719" cy="45719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בועת דיבור: מלבן עם פינות מעוגלות 18">
            <a:extLst>
              <a:ext uri="{FF2B5EF4-FFF2-40B4-BE49-F238E27FC236}">
                <a16:creationId xmlns:a16="http://schemas.microsoft.com/office/drawing/2014/main" id="{CA294D4B-0F74-4DD3-8283-F2AC39C1E401}"/>
              </a:ext>
            </a:extLst>
          </p:cNvPr>
          <p:cNvSpPr/>
          <p:nvPr/>
        </p:nvSpPr>
        <p:spPr>
          <a:xfrm>
            <a:off x="6309360" y="5172891"/>
            <a:ext cx="45719" cy="45719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בועת דיבור: מלבן עם פינות מעוגלות 19">
            <a:extLst>
              <a:ext uri="{FF2B5EF4-FFF2-40B4-BE49-F238E27FC236}">
                <a16:creationId xmlns:a16="http://schemas.microsoft.com/office/drawing/2014/main" id="{152A74FD-647D-4C41-A106-B9D5244CBF4C}"/>
              </a:ext>
            </a:extLst>
          </p:cNvPr>
          <p:cNvSpPr/>
          <p:nvPr/>
        </p:nvSpPr>
        <p:spPr>
          <a:xfrm>
            <a:off x="3746538" y="3690770"/>
            <a:ext cx="4698924" cy="2587589"/>
          </a:xfrm>
          <a:prstGeom prst="wedgeRoundRect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JO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من ، إلى ، عنْ ، على ، في ، الباء ، اللّام ، الكاف</a:t>
            </a:r>
          </a:p>
          <a:p>
            <a:pPr algn="ctr"/>
            <a:endParaRPr lang="ar-JO" dirty="0"/>
          </a:p>
        </p:txBody>
      </p:sp>
      <p:sp>
        <p:nvSpPr>
          <p:cNvPr id="21" name="בועת דיבור: מלבן עם פינות מעוגלות 20">
            <a:extLst>
              <a:ext uri="{FF2B5EF4-FFF2-40B4-BE49-F238E27FC236}">
                <a16:creationId xmlns:a16="http://schemas.microsoft.com/office/drawing/2014/main" id="{2989019A-95B8-4C24-B454-678DAC144348}"/>
              </a:ext>
            </a:extLst>
          </p:cNvPr>
          <p:cNvSpPr/>
          <p:nvPr/>
        </p:nvSpPr>
        <p:spPr>
          <a:xfrm>
            <a:off x="7001691" y="4369526"/>
            <a:ext cx="45719" cy="45719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5" name="בועת דיבור: מלבן עם פינות מעוגלות 24">
            <a:extLst>
              <a:ext uri="{FF2B5EF4-FFF2-40B4-BE49-F238E27FC236}">
                <a16:creationId xmlns:a16="http://schemas.microsoft.com/office/drawing/2014/main" id="{5FE79E81-435E-4B13-9F24-214D61F9FC0A}"/>
              </a:ext>
            </a:extLst>
          </p:cNvPr>
          <p:cNvSpPr/>
          <p:nvPr/>
        </p:nvSpPr>
        <p:spPr>
          <a:xfrm>
            <a:off x="6949440" y="4114800"/>
            <a:ext cx="52251" cy="65314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8" name="בועת דיבור: מלבן עם פינות מעוגלות 27">
            <a:extLst>
              <a:ext uri="{FF2B5EF4-FFF2-40B4-BE49-F238E27FC236}">
                <a16:creationId xmlns:a16="http://schemas.microsoft.com/office/drawing/2014/main" id="{246D1092-C926-4D34-8FBF-2DA1C3A30BE6}"/>
              </a:ext>
            </a:extLst>
          </p:cNvPr>
          <p:cNvSpPr/>
          <p:nvPr/>
        </p:nvSpPr>
        <p:spPr>
          <a:xfrm>
            <a:off x="6949440" y="5316583"/>
            <a:ext cx="45719" cy="45719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29176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993A3EFB-5B8C-4A22-9D0C-59A65E9D89EB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JO" sz="4800" dirty="0"/>
              <a:t>ينامُ الطّفلُ في سَريرِهِ</a:t>
            </a:r>
          </a:p>
          <a:p>
            <a:r>
              <a:rPr lang="ar-JO" sz="4800" dirty="0"/>
              <a:t>سافَرْنا إلى عَكّا</a:t>
            </a:r>
          </a:p>
          <a:p>
            <a:r>
              <a:rPr lang="ar-JO" sz="4800" dirty="0"/>
              <a:t>الْفَتاةُ كالْقَمرِ</a:t>
            </a:r>
          </a:p>
          <a:p>
            <a:r>
              <a:rPr lang="ar-JO" sz="4800" dirty="0"/>
              <a:t>يكتُبُ فادي بِالْقلَمِ</a:t>
            </a:r>
          </a:p>
          <a:p>
            <a:r>
              <a:rPr lang="ar-JO" sz="4800" dirty="0"/>
              <a:t>هذا الْقَلَمُ لرَغيدٍ</a:t>
            </a:r>
          </a:p>
          <a:p>
            <a:endParaRPr lang="ar-JO" dirty="0"/>
          </a:p>
          <a:p>
            <a:endParaRPr lang="ar-JO" dirty="0"/>
          </a:p>
          <a:p>
            <a:endParaRPr lang="ar-JO" dirty="0"/>
          </a:p>
          <a:p>
            <a:endParaRPr lang="ar-JO" dirty="0"/>
          </a:p>
          <a:p>
            <a:endParaRPr lang="ar-JO" dirty="0"/>
          </a:p>
          <a:p>
            <a:endParaRPr lang="he-IL" dirty="0"/>
          </a:p>
        </p:txBody>
      </p:sp>
      <p:sp>
        <p:nvSpPr>
          <p:cNvPr id="4" name="בועת דיבור: מלבן עם פינות מעוגלות 3">
            <a:extLst>
              <a:ext uri="{FF2B5EF4-FFF2-40B4-BE49-F238E27FC236}">
                <a16:creationId xmlns:a16="http://schemas.microsoft.com/office/drawing/2014/main" id="{4FF2ADDC-7CBE-44C4-9A4D-55E601D8E3FD}"/>
              </a:ext>
            </a:extLst>
          </p:cNvPr>
          <p:cNvSpPr/>
          <p:nvPr/>
        </p:nvSpPr>
        <p:spPr>
          <a:xfrm>
            <a:off x="8789158" y="532262"/>
            <a:ext cx="2429302" cy="1008300"/>
          </a:xfrm>
          <a:prstGeom prst="wedgeRoundRect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JO" sz="5400" dirty="0"/>
              <a:t>امثلة :</a:t>
            </a:r>
            <a:endParaRPr lang="he-IL" sz="5400" dirty="0"/>
          </a:p>
        </p:txBody>
      </p:sp>
    </p:spTree>
    <p:extLst>
      <p:ext uri="{BB962C8B-B14F-4D97-AF65-F5344CB8AC3E}">
        <p14:creationId xmlns:p14="http://schemas.microsoft.com/office/powerpoint/2010/main" val="29351362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DB53C8B-CF6F-4CD9-9C22-72ABE26D1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JO" sz="6600" b="1" dirty="0">
                <a:solidFill>
                  <a:srgbClr val="FF0000"/>
                </a:solidFill>
              </a:rPr>
              <a:t>حروف العطف</a:t>
            </a:r>
            <a:endParaRPr lang="he-IL" sz="6600" b="1" dirty="0">
              <a:solidFill>
                <a:srgbClr val="FF0000"/>
              </a:solidFill>
            </a:endParaRPr>
          </a:p>
        </p:txBody>
      </p:sp>
      <p:sp>
        <p:nvSpPr>
          <p:cNvPr id="4" name="בועת דיבור: מלבן עם פינות מעוגלות 3">
            <a:extLst>
              <a:ext uri="{FF2B5EF4-FFF2-40B4-BE49-F238E27FC236}">
                <a16:creationId xmlns:a16="http://schemas.microsoft.com/office/drawing/2014/main" id="{6ECF8D57-92F7-4128-B477-8C4A500FE03B}"/>
              </a:ext>
            </a:extLst>
          </p:cNvPr>
          <p:cNvSpPr/>
          <p:nvPr/>
        </p:nvSpPr>
        <p:spPr>
          <a:xfrm>
            <a:off x="8514806" y="1519584"/>
            <a:ext cx="3019697" cy="1045029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 dirty="0"/>
          </a:p>
          <a:p>
            <a:pPr algn="ctr"/>
            <a:r>
              <a:rPr lang="ar-JO" dirty="0"/>
              <a:t>و</a:t>
            </a:r>
            <a:r>
              <a:rPr lang="ar-JO" sz="3600" dirty="0"/>
              <a:t> ، ثُمّ ، فَ</a:t>
            </a:r>
            <a:endParaRPr lang="ar-JO" dirty="0"/>
          </a:p>
          <a:p>
            <a:pPr algn="ctr"/>
            <a:endParaRPr lang="ar-JO" dirty="0"/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2EB7C14C-68CC-4DD5-A9DE-84419DBE23FD}"/>
              </a:ext>
            </a:extLst>
          </p:cNvPr>
          <p:cNvSpPr/>
          <p:nvPr/>
        </p:nvSpPr>
        <p:spPr>
          <a:xfrm>
            <a:off x="6505303" y="2743200"/>
            <a:ext cx="50292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3600" dirty="0">
                <a:solidFill>
                  <a:srgbClr val="000000"/>
                </a:solidFill>
                <a:latin typeface="Arial" panose="020B0604020202020204" pitchFamily="34" charset="0"/>
              </a:rPr>
              <a:t>حضَرَ مَهدي </a:t>
            </a:r>
            <a:r>
              <a:rPr lang="ar-JO" sz="3600" dirty="0">
                <a:solidFill>
                  <a:srgbClr val="FF0000"/>
                </a:solidFill>
                <a:latin typeface="Arial" panose="020B0604020202020204" pitchFamily="34" charset="0"/>
              </a:rPr>
              <a:t>وَ </a:t>
            </a:r>
            <a:r>
              <a:rPr lang="ar-JO" sz="3600" dirty="0">
                <a:solidFill>
                  <a:srgbClr val="000000"/>
                </a:solidFill>
                <a:latin typeface="Arial" panose="020B0604020202020204" pitchFamily="34" charset="0"/>
              </a:rPr>
              <a:t>سَعيد</a:t>
            </a:r>
            <a:endParaRPr lang="he-IL" sz="3600" dirty="0"/>
          </a:p>
        </p:txBody>
      </p:sp>
      <p:pic>
        <p:nvPicPr>
          <p:cNvPr id="6" name="תמונה 5">
            <a:extLst>
              <a:ext uri="{FF2B5EF4-FFF2-40B4-BE49-F238E27FC236}">
                <a16:creationId xmlns:a16="http://schemas.microsoft.com/office/drawing/2014/main" id="{08A4CB3F-B40E-4CBD-BBF6-D7A6D60F30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98988" y="3780411"/>
            <a:ext cx="5041829" cy="701101"/>
          </a:xfrm>
          <a:prstGeom prst="rect">
            <a:avLst/>
          </a:prstGeom>
        </p:spPr>
      </p:pic>
      <p:pic>
        <p:nvPicPr>
          <p:cNvPr id="7" name="תמונה 6">
            <a:extLst>
              <a:ext uri="{FF2B5EF4-FFF2-40B4-BE49-F238E27FC236}">
                <a16:creationId xmlns:a16="http://schemas.microsoft.com/office/drawing/2014/main" id="{566E90EE-8BFA-4AA6-8825-B3611C8A96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98988" y="4753624"/>
            <a:ext cx="5041829" cy="701101"/>
          </a:xfrm>
          <a:prstGeom prst="rect">
            <a:avLst/>
          </a:prstGeom>
        </p:spPr>
      </p:pic>
      <p:sp>
        <p:nvSpPr>
          <p:cNvPr id="8" name="מלבן 7">
            <a:extLst>
              <a:ext uri="{FF2B5EF4-FFF2-40B4-BE49-F238E27FC236}">
                <a16:creationId xmlns:a16="http://schemas.microsoft.com/office/drawing/2014/main" id="{F9FB5467-90D7-4646-83B9-B0EBB4EE55D1}"/>
              </a:ext>
            </a:extLst>
          </p:cNvPr>
          <p:cNvSpPr/>
          <p:nvPr/>
        </p:nvSpPr>
        <p:spPr>
          <a:xfrm>
            <a:off x="7758845" y="3854470"/>
            <a:ext cx="277031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3200" dirty="0"/>
              <a:t>حَمَلتِ الأمُّ ثُمّ أَنجَبَتْ</a:t>
            </a:r>
            <a:endParaRPr lang="he-IL" sz="3200" dirty="0"/>
          </a:p>
        </p:txBody>
      </p:sp>
      <p:sp>
        <p:nvSpPr>
          <p:cNvPr id="9" name="מלבן 8">
            <a:extLst>
              <a:ext uri="{FF2B5EF4-FFF2-40B4-BE49-F238E27FC236}">
                <a16:creationId xmlns:a16="http://schemas.microsoft.com/office/drawing/2014/main" id="{34199E88-8A48-403B-9335-96FBF86FFACC}"/>
              </a:ext>
            </a:extLst>
          </p:cNvPr>
          <p:cNvSpPr/>
          <p:nvPr/>
        </p:nvSpPr>
        <p:spPr>
          <a:xfrm>
            <a:off x="5617028" y="4753624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ar-JO" sz="3600" dirty="0">
                <a:solidFill>
                  <a:srgbClr val="000000"/>
                </a:solidFill>
                <a:latin typeface="Arial" panose="020B0604020202020204" pitchFamily="34" charset="0"/>
              </a:rPr>
              <a:t>دَخلَ وَليدُ </a:t>
            </a:r>
            <a:r>
              <a:rPr lang="ar-JO" sz="3600" dirty="0">
                <a:solidFill>
                  <a:srgbClr val="FF0000"/>
                </a:solidFill>
                <a:latin typeface="Arial" panose="020B0604020202020204" pitchFamily="34" charset="0"/>
              </a:rPr>
              <a:t>فَ</a:t>
            </a:r>
            <a:r>
              <a:rPr lang="ar-JO" sz="3600" dirty="0">
                <a:solidFill>
                  <a:srgbClr val="000000"/>
                </a:solidFill>
                <a:latin typeface="Arial" panose="020B0604020202020204" pitchFamily="34" charset="0"/>
              </a:rPr>
              <a:t>مَحمود</a:t>
            </a:r>
          </a:p>
          <a:p>
            <a:br>
              <a:rPr lang="ar-JO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537038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חץ: שמאלה 3">
            <a:extLst>
              <a:ext uri="{FF2B5EF4-FFF2-40B4-BE49-F238E27FC236}">
                <a16:creationId xmlns:a16="http://schemas.microsoft.com/office/drawing/2014/main" id="{8561E9F6-22FB-4F23-95D4-18E0406DF90B}"/>
              </a:ext>
            </a:extLst>
          </p:cNvPr>
          <p:cNvSpPr/>
          <p:nvPr/>
        </p:nvSpPr>
        <p:spPr>
          <a:xfrm>
            <a:off x="7798526" y="692331"/>
            <a:ext cx="3017520" cy="158060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3600" dirty="0"/>
              <a:t>حروف النفي </a:t>
            </a:r>
          </a:p>
        </p:txBody>
      </p:sp>
      <p:sp>
        <p:nvSpPr>
          <p:cNvPr id="6" name="בועת דיבור: מלבן עם פינות מעוגלות 5">
            <a:extLst>
              <a:ext uri="{FF2B5EF4-FFF2-40B4-BE49-F238E27FC236}">
                <a16:creationId xmlns:a16="http://schemas.microsoft.com/office/drawing/2014/main" id="{3D63CF7C-1B8B-45A6-B997-465FD831A230}"/>
              </a:ext>
            </a:extLst>
          </p:cNvPr>
          <p:cNvSpPr/>
          <p:nvPr/>
        </p:nvSpPr>
        <p:spPr>
          <a:xfrm>
            <a:off x="3709851" y="888274"/>
            <a:ext cx="3683726" cy="1580606"/>
          </a:xfrm>
          <a:prstGeom prst="wedgeRoundRectCallo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JO" sz="3600" b="1" dirty="0">
                <a:solidFill>
                  <a:srgbClr val="FF0000"/>
                </a:solidFill>
                <a:latin typeface="Arial" panose="020B0604020202020204" pitchFamily="34" charset="0"/>
              </a:rPr>
              <a:t>لا ، لنْ ، لَمْ ، ما</a:t>
            </a:r>
            <a:endParaRPr lang="he-IL" sz="3600" b="1" dirty="0"/>
          </a:p>
        </p:txBody>
      </p:sp>
      <p:sp>
        <p:nvSpPr>
          <p:cNvPr id="7" name="מלבן 6">
            <a:extLst>
              <a:ext uri="{FF2B5EF4-FFF2-40B4-BE49-F238E27FC236}">
                <a16:creationId xmlns:a16="http://schemas.microsoft.com/office/drawing/2014/main" id="{DEA7EE2A-5A5B-46AE-9801-CF3C1D9193B0}"/>
              </a:ext>
            </a:extLst>
          </p:cNvPr>
          <p:cNvSpPr/>
          <p:nvPr/>
        </p:nvSpPr>
        <p:spPr>
          <a:xfrm>
            <a:off x="3709851" y="3095897"/>
            <a:ext cx="5930537" cy="30697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JO" sz="3600" dirty="0">
                <a:solidFill>
                  <a:schemeClr val="bg1"/>
                </a:solidFill>
                <a:highlight>
                  <a:srgbClr val="FFFF00"/>
                </a:highlight>
                <a:latin typeface="Arial" panose="020B0604020202020204" pitchFamily="34" charset="0"/>
              </a:rPr>
              <a:t>ل</a:t>
            </a:r>
            <a:r>
              <a:rPr lang="ar-JO" sz="3600" dirty="0">
                <a:solidFill>
                  <a:schemeClr val="bg1"/>
                </a:solidFill>
                <a:latin typeface="Arial" panose="020B0604020202020204" pitchFamily="34" charset="0"/>
              </a:rPr>
              <a:t>ا يُغَرّدُ الْبلبلُ وهوَ حَزينٌ .</a:t>
            </a:r>
          </a:p>
          <a:p>
            <a:r>
              <a:rPr lang="ar-JO" sz="3600" dirty="0">
                <a:solidFill>
                  <a:schemeClr val="bg1"/>
                </a:solidFill>
                <a:latin typeface="Arial" panose="020B0604020202020204" pitchFamily="34" charset="0"/>
              </a:rPr>
              <a:t>لم أنْتَبهْ لِكِلامكَ.</a:t>
            </a:r>
          </a:p>
          <a:p>
            <a:r>
              <a:rPr lang="ar-JO" sz="3600" dirty="0">
                <a:solidFill>
                  <a:schemeClr val="bg1"/>
                </a:solidFill>
                <a:latin typeface="Arial" panose="020B0604020202020204" pitchFamily="34" charset="0"/>
              </a:rPr>
              <a:t>لنْ أَكذبَ</a:t>
            </a:r>
          </a:p>
          <a:p>
            <a:r>
              <a:rPr lang="ar-JO" sz="3600" dirty="0">
                <a:solidFill>
                  <a:schemeClr val="bg1"/>
                </a:solidFill>
                <a:latin typeface="Arial" panose="020B0604020202020204" pitchFamily="34" charset="0"/>
              </a:rPr>
              <a:t>ما سَمِعتُ أخبارَ اليومِ</a:t>
            </a:r>
          </a:p>
        </p:txBody>
      </p:sp>
    </p:spTree>
    <p:extLst>
      <p:ext uri="{BB962C8B-B14F-4D97-AF65-F5344CB8AC3E}">
        <p14:creationId xmlns:p14="http://schemas.microsoft.com/office/powerpoint/2010/main" val="25121834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60A124FB-67D2-457B-B8FC-812A874D29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/>
              <a:t>املأ الفراغاتِ بحَرفِ مَعنى مُناسِب مُستعينًا بمَخزنِ الْكلماتِ:</a:t>
            </a:r>
            <a:endParaRPr lang="he-IL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8E629892-06FA-48A6-BF27-057660FE9C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sz="3600" dirty="0">
                <a:solidFill>
                  <a:srgbClr val="000000"/>
                </a:solidFill>
                <a:latin typeface="Arial" panose="020B0604020202020204" pitchFamily="34" charset="0"/>
              </a:rPr>
              <a:t>عدتُ _____ الْمدرَسةِ ، ___ لَبِستُ ثيابَ الْعَملِ ، ___ نَزلتُ ___</a:t>
            </a:r>
            <a:endParaRPr lang="ar-JO" sz="2000" dirty="0">
              <a:solidFill>
                <a:srgbClr val="9BBB59"/>
              </a:solidFill>
              <a:latin typeface="Arial" panose="020B0604020202020204" pitchFamily="34" charset="0"/>
            </a:endParaRPr>
          </a:p>
          <a:p>
            <a:r>
              <a:rPr lang="ar-JO" sz="3600" dirty="0">
                <a:solidFill>
                  <a:srgbClr val="000000"/>
                </a:solidFill>
                <a:latin typeface="Arial" panose="020B0604020202020204" pitchFamily="34" charset="0"/>
              </a:rPr>
              <a:t>حَديقَةِ الْمَنزلِ ، أَتفَقّدُ أَزهارَ الْحَديقَةِ ، أَسْقي شَجَرةَ اللّيمونِ. ___ بَعْدَ ذلكَ</a:t>
            </a:r>
            <a:endParaRPr lang="ar-JO" sz="2000" dirty="0">
              <a:solidFill>
                <a:srgbClr val="9BBB59"/>
              </a:solidFill>
              <a:latin typeface="Arial" panose="020B0604020202020204" pitchFamily="34" charset="0"/>
            </a:endParaRPr>
          </a:p>
          <a:p>
            <a:r>
              <a:rPr lang="ar-JO" sz="3600" dirty="0">
                <a:solidFill>
                  <a:srgbClr val="000000"/>
                </a:solidFill>
                <a:latin typeface="Arial" panose="020B0604020202020204" pitchFamily="34" charset="0"/>
              </a:rPr>
              <a:t>قَطَفتُ باقةَ أزهارٍ قَدّمتُها ___ اُمّي ، كَما قطَفتُ عُنقودَ عنَبٍ قَدّمتهُ ___</a:t>
            </a:r>
            <a:endParaRPr lang="ar-JO" sz="2000" dirty="0">
              <a:solidFill>
                <a:srgbClr val="9BBB59"/>
              </a:solidFill>
              <a:latin typeface="Arial" panose="020B0604020202020204" pitchFamily="34" charset="0"/>
            </a:endParaRPr>
          </a:p>
          <a:p>
            <a:r>
              <a:rPr lang="ar-JO" sz="3600" dirty="0">
                <a:solidFill>
                  <a:srgbClr val="000000"/>
                </a:solidFill>
                <a:latin typeface="Arial" panose="020B0604020202020204" pitchFamily="34" charset="0"/>
              </a:rPr>
              <a:t>أبي.</a:t>
            </a:r>
            <a:endParaRPr lang="ar-JO" sz="2000" dirty="0">
              <a:solidFill>
                <a:srgbClr val="9BBB59"/>
              </a:solidFill>
              <a:latin typeface="Arial" panose="020B0604020202020204" pitchFamily="34" charset="0"/>
            </a:endParaRPr>
          </a:p>
          <a:p>
            <a:endParaRPr lang="ar-JO" dirty="0"/>
          </a:p>
          <a:p>
            <a:endParaRPr lang="he-IL" dirty="0"/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B4EDF6C0-143B-46FA-9639-DF9E63ADBC93}"/>
              </a:ext>
            </a:extLst>
          </p:cNvPr>
          <p:cNvSpPr/>
          <p:nvPr/>
        </p:nvSpPr>
        <p:spPr>
          <a:xfrm>
            <a:off x="3892731" y="5814740"/>
            <a:ext cx="7053943" cy="104326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JO" sz="4000" dirty="0">
                <a:solidFill>
                  <a:srgbClr val="FF0000"/>
                </a:solidFill>
                <a:latin typeface="Arial" panose="020B0604020202020204" pitchFamily="34" charset="0"/>
              </a:rPr>
              <a:t>لِ ، فَ ، ثُمّ ، وَ ، إلى ، وَ ، منَ ، لِ</a:t>
            </a:r>
            <a:endParaRPr lang="he-IL" sz="4000" dirty="0"/>
          </a:p>
        </p:txBody>
      </p:sp>
    </p:spTree>
    <p:extLst>
      <p:ext uri="{BB962C8B-B14F-4D97-AF65-F5344CB8AC3E}">
        <p14:creationId xmlns:p14="http://schemas.microsoft.com/office/powerpoint/2010/main" val="679022436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240</Words>
  <Application>Microsoft Office PowerPoint</Application>
  <PresentationFormat>מסך רחב</PresentationFormat>
  <Paragraphs>53</Paragraphs>
  <Slides>8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ערכת נושא Office</vt:lpstr>
      <vt:lpstr>الحروف</vt:lpstr>
      <vt:lpstr>في اللغة العربية حروف مباني وحروف معاني :</vt:lpstr>
      <vt:lpstr>מצגת של PowerPoint‏</vt:lpstr>
      <vt:lpstr>لنتعرف على حروف المعاني :</vt:lpstr>
      <vt:lpstr>מצגת של PowerPoint‏</vt:lpstr>
      <vt:lpstr>حروف العطف</vt:lpstr>
      <vt:lpstr>מצגת של PowerPoint‏</vt:lpstr>
      <vt:lpstr>املأ الفراغاتِ بحَرفِ مَعنى مُناسِب مُستعينًا بمَخزنِ الْكلماتِ: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الحروف</dc:title>
  <dc:creator>IMOE001</dc:creator>
  <cp:lastModifiedBy>IMOE001</cp:lastModifiedBy>
  <cp:revision>4</cp:revision>
  <dcterms:created xsi:type="dcterms:W3CDTF">2023-10-16T08:05:10Z</dcterms:created>
  <dcterms:modified xsi:type="dcterms:W3CDTF">2023-10-16T08:30:42Z</dcterms:modified>
</cp:coreProperties>
</file>