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media/media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0" r:id="rId4"/>
    <p:sldId id="272" r:id="rId5"/>
    <p:sldId id="258" r:id="rId6"/>
    <p:sldId id="273" r:id="rId7"/>
    <p:sldId id="286" r:id="rId8"/>
    <p:sldId id="259" r:id="rId9"/>
    <p:sldId id="274" r:id="rId10"/>
    <p:sldId id="285" r:id="rId11"/>
    <p:sldId id="260" r:id="rId12"/>
    <p:sldId id="275" r:id="rId13"/>
    <p:sldId id="284" r:id="rId14"/>
    <p:sldId id="261" r:id="rId15"/>
    <p:sldId id="276" r:id="rId16"/>
    <p:sldId id="283" r:id="rId17"/>
    <p:sldId id="262" r:id="rId18"/>
    <p:sldId id="277" r:id="rId19"/>
    <p:sldId id="282" r:id="rId20"/>
    <p:sldId id="263" r:id="rId21"/>
    <p:sldId id="278" r:id="rId22"/>
    <p:sldId id="281" r:id="rId23"/>
    <p:sldId id="264" r:id="rId24"/>
    <p:sldId id="279" r:id="rId25"/>
    <p:sldId id="280" r:id="rId26"/>
    <p:sldId id="265" r:id="rId27"/>
    <p:sldId id="267" r:id="rId28"/>
    <p:sldId id="26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E9DA-D9B2-4664-BADC-85C7A93ACBE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7FD4-130E-4696-8E0A-7B4800496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87FD4-130E-4696-8E0A-7B48004968B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075A-9692-40CE-A73D-E7FA1EF73FC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3CC4-F20B-4597-9D6D-C493E6FF69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1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1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2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2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2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2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12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2.WAV"/><Relationship Id="rId7" Type="http://schemas.openxmlformats.org/officeDocument/2006/relationships/image" Target="../media/image4.gif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slide" Target="slide1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big-blue-vort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0" y="19812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</p:txBody>
      </p:sp>
      <p:sp>
        <p:nvSpPr>
          <p:cNvPr id="5" name="מלבן 4"/>
          <p:cNvSpPr/>
          <p:nvPr/>
        </p:nvSpPr>
        <p:spPr>
          <a:xfrm>
            <a:off x="0" y="2590800"/>
            <a:ext cx="79063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الفاعل – تمارين      </a:t>
            </a:r>
            <a:endParaRPr lang="he-IL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791200"/>
            <a:ext cx="1600200" cy="10668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/>
              <a:t>كم فاعلاً يوجد في الجملة التالية :</a:t>
            </a:r>
          </a:p>
          <a:p>
            <a:pPr algn="r"/>
            <a:endParaRPr lang="ar-SA" sz="3200" b="1" dirty="0"/>
          </a:p>
          <a:p>
            <a:pPr algn="r"/>
            <a:r>
              <a:rPr lang="ar-SA" sz="3200" b="1" dirty="0"/>
              <a:t>      ”تَناولَ سامي تُفاحةً من الصّحنِ غَسّلها ثمَّ قشرّها وأكلها ” </a:t>
            </a:r>
          </a:p>
          <a:p>
            <a:pPr algn="r"/>
            <a:endParaRPr lang="ar-SA" sz="3200" b="1" dirty="0"/>
          </a:p>
          <a:p>
            <a:pPr algn="r"/>
            <a:r>
              <a:rPr lang="ar-SA" sz="3200" b="1" dirty="0"/>
              <a:t>أ – </a:t>
            </a:r>
            <a:r>
              <a:rPr lang="ar-SA" sz="3200" b="1" dirty="0">
                <a:hlinkClick r:id="rId3" action="ppaction://hlinksldjump"/>
              </a:rPr>
              <a:t>واحد </a:t>
            </a:r>
            <a:r>
              <a:rPr lang="ar-SA" sz="3200" b="1" dirty="0"/>
              <a:t> . </a:t>
            </a:r>
          </a:p>
          <a:p>
            <a:pPr algn="r"/>
            <a:endParaRPr lang="ar-SA" sz="3200" b="1" dirty="0"/>
          </a:p>
          <a:p>
            <a:pPr algn="r"/>
            <a:r>
              <a:rPr lang="ar-SA" sz="3200" b="1" dirty="0"/>
              <a:t>ب- ا</a:t>
            </a:r>
            <a:r>
              <a:rPr lang="ar-SA" sz="3200" b="1" dirty="0">
                <a:hlinkClick r:id="rId3" action="ppaction://hlinksldjump"/>
              </a:rPr>
              <a:t>ثنان</a:t>
            </a:r>
            <a:r>
              <a:rPr lang="ar-SA" sz="3200" b="1" dirty="0"/>
              <a:t>. </a:t>
            </a:r>
          </a:p>
          <a:p>
            <a:pPr algn="r"/>
            <a:endParaRPr lang="ar-SA" sz="3200" b="1" dirty="0"/>
          </a:p>
          <a:p>
            <a:pPr algn="r"/>
            <a:r>
              <a:rPr lang="ar-SA" sz="3200" b="1" dirty="0"/>
              <a:t>ت- </a:t>
            </a:r>
            <a:r>
              <a:rPr lang="ar-SA" sz="3200" b="1" dirty="0">
                <a:hlinkClick r:id="rId3" action="ppaction://hlinksldjump"/>
              </a:rPr>
              <a:t>ثلاثة </a:t>
            </a:r>
            <a:r>
              <a:rPr lang="ar-SA" sz="3200" b="1" dirty="0"/>
              <a:t>. </a:t>
            </a:r>
          </a:p>
          <a:p>
            <a:pPr algn="r"/>
            <a:endParaRPr lang="ar-SA" sz="3200" b="1" dirty="0"/>
          </a:p>
          <a:p>
            <a:pPr algn="r"/>
            <a:r>
              <a:rPr lang="ar-SA" sz="3200" b="1" dirty="0"/>
              <a:t>ث- </a:t>
            </a:r>
            <a:r>
              <a:rPr lang="ar-SA" sz="3200" b="1" dirty="0">
                <a:hlinkClick r:id="rId4" action="ppaction://hlinksldjump"/>
              </a:rPr>
              <a:t>أربعة</a:t>
            </a:r>
            <a:r>
              <a:rPr lang="ar-SA" sz="3200" b="1" dirty="0"/>
              <a:t> 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6764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943600"/>
            <a:ext cx="1600200" cy="9144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الفاعل في الجملة التالية : </a:t>
            </a:r>
          </a:p>
          <a:p>
            <a:pPr algn="r"/>
            <a:endParaRPr lang="ar-SA" sz="3600" b="1" dirty="0"/>
          </a:p>
          <a:p>
            <a:pPr algn="r"/>
            <a:r>
              <a:rPr lang="ar-SA" sz="3600" b="1" dirty="0"/>
              <a:t>     ”أكلَ العُشبَ الأخضرَ الخروفُ الكبيرُ“ </a:t>
            </a:r>
          </a:p>
          <a:p>
            <a:pPr algn="r"/>
            <a:endParaRPr lang="ar-SA" sz="3600" b="1" dirty="0"/>
          </a:p>
          <a:p>
            <a:pPr algn="r"/>
            <a:r>
              <a:rPr lang="ar-SA" sz="3600" b="1" dirty="0"/>
              <a:t>أ – </a:t>
            </a:r>
            <a:r>
              <a:rPr lang="ar-SA" sz="3600" b="1" dirty="0">
                <a:hlinkClick r:id="rId3" action="ppaction://hlinksldjump"/>
              </a:rPr>
              <a:t>العُشبَ</a:t>
            </a:r>
            <a:r>
              <a:rPr lang="ar-SA" sz="3600" b="1" dirty="0"/>
              <a:t> . </a:t>
            </a:r>
          </a:p>
          <a:p>
            <a:pPr algn="r"/>
            <a:endParaRPr lang="ar-SA" sz="3600" b="1" dirty="0"/>
          </a:p>
          <a:p>
            <a:pPr algn="r"/>
            <a:r>
              <a:rPr lang="ar-SA" sz="3600" b="1" dirty="0"/>
              <a:t>ب- </a:t>
            </a:r>
            <a:r>
              <a:rPr lang="ar-SA" sz="3600" b="1" dirty="0">
                <a:hlinkClick r:id="rId3" action="ppaction://hlinksldjump"/>
              </a:rPr>
              <a:t>الأخضرَ</a:t>
            </a:r>
            <a:r>
              <a:rPr lang="ar-SA" sz="3600" b="1" dirty="0"/>
              <a:t> . </a:t>
            </a:r>
          </a:p>
          <a:p>
            <a:pPr algn="r"/>
            <a:endParaRPr lang="ar-SA" sz="3600" b="1" dirty="0"/>
          </a:p>
          <a:p>
            <a:pPr algn="r"/>
            <a:r>
              <a:rPr lang="ar-SA" sz="3600" b="1" dirty="0"/>
              <a:t>ت- </a:t>
            </a:r>
            <a:r>
              <a:rPr lang="ar-SA" sz="3600" b="1" dirty="0">
                <a:hlinkClick r:id="rId3" action="ppaction://hlinksldjump"/>
              </a:rPr>
              <a:t>الكبيرَ</a:t>
            </a:r>
            <a:r>
              <a:rPr lang="ar-SA" sz="3600" b="1" dirty="0"/>
              <a:t> . </a:t>
            </a:r>
          </a:p>
          <a:p>
            <a:pPr algn="r"/>
            <a:endParaRPr lang="ar-SA" sz="3600" b="1" dirty="0"/>
          </a:p>
          <a:p>
            <a:pPr algn="r"/>
            <a:r>
              <a:rPr lang="ar-SA" sz="3600" b="1" dirty="0"/>
              <a:t>ث- </a:t>
            </a:r>
            <a:r>
              <a:rPr lang="ar-SA" sz="3600" b="1" dirty="0">
                <a:hlinkClick r:id="rId4" action="ppaction://hlinksldjump"/>
              </a:rPr>
              <a:t>الْخروفُ</a:t>
            </a:r>
            <a:r>
              <a:rPr lang="ar-SA" sz="3600" b="1" dirty="0"/>
              <a:t>. </a:t>
            </a:r>
            <a:endParaRPr lang="en-US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6019800"/>
            <a:ext cx="1676400" cy="8382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943600"/>
            <a:ext cx="1600200" cy="9144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/>
              <a:t>الفاعل في الجملة : </a:t>
            </a:r>
          </a:p>
          <a:p>
            <a:pPr algn="r"/>
            <a:endParaRPr lang="ar-SA" sz="3200" dirty="0"/>
          </a:p>
          <a:p>
            <a:pPr algn="r"/>
            <a:r>
              <a:rPr lang="ar-SA" sz="3200" b="1" dirty="0"/>
              <a:t>    ” العِلمُ في الصّغرِ كالنّقشِ على الحجرِ ” هو :  </a:t>
            </a:r>
          </a:p>
          <a:p>
            <a:pPr algn="r"/>
            <a:endParaRPr lang="ar-SA" sz="3200" dirty="0"/>
          </a:p>
          <a:p>
            <a:pPr algn="r"/>
            <a:r>
              <a:rPr lang="ar-SA" sz="3200" b="1" dirty="0"/>
              <a:t>أ- </a:t>
            </a:r>
            <a:r>
              <a:rPr lang="ar-SA" sz="3200" b="1" dirty="0">
                <a:hlinkClick r:id="rId4" action="ppaction://hlinksldjump"/>
              </a:rPr>
              <a:t>العِلمُ </a:t>
            </a:r>
            <a:r>
              <a:rPr lang="ar-SA" sz="3200" b="1" dirty="0"/>
              <a:t>.   </a:t>
            </a:r>
          </a:p>
          <a:p>
            <a:pPr algn="r"/>
            <a:endParaRPr lang="ar-SA" sz="3200" dirty="0"/>
          </a:p>
          <a:p>
            <a:pPr algn="r"/>
            <a:r>
              <a:rPr lang="ar-SA" sz="3200" b="1" dirty="0"/>
              <a:t>ب- </a:t>
            </a:r>
            <a:r>
              <a:rPr lang="ar-SA" sz="3200" b="1" dirty="0">
                <a:hlinkClick r:id="rId4" action="ppaction://hlinksldjump"/>
              </a:rPr>
              <a:t>النّقشِ</a:t>
            </a:r>
            <a:r>
              <a:rPr lang="ar-SA" sz="3200" b="1" dirty="0"/>
              <a:t> . </a:t>
            </a:r>
          </a:p>
          <a:p>
            <a:pPr algn="r"/>
            <a:endParaRPr lang="ar-SA" sz="3200" dirty="0"/>
          </a:p>
          <a:p>
            <a:pPr algn="r"/>
            <a:r>
              <a:rPr lang="ar-SA" sz="3200" b="1" dirty="0"/>
              <a:t>ت- </a:t>
            </a:r>
            <a:r>
              <a:rPr lang="ar-SA" sz="3200" b="1" dirty="0">
                <a:hlinkClick r:id="rId4" action="ppaction://hlinksldjump"/>
              </a:rPr>
              <a:t>الحجرِ</a:t>
            </a:r>
            <a:r>
              <a:rPr lang="ar-SA" sz="3200" b="1" dirty="0"/>
              <a:t> . </a:t>
            </a:r>
          </a:p>
          <a:p>
            <a:pPr algn="r"/>
            <a:endParaRPr lang="ar-SA" sz="3200" dirty="0"/>
          </a:p>
          <a:p>
            <a:pPr algn="r"/>
            <a:r>
              <a:rPr lang="ar-SA" sz="3200" b="1" dirty="0"/>
              <a:t>ث- </a:t>
            </a:r>
            <a:r>
              <a:rPr lang="ar-SA" sz="3200" b="1" dirty="0">
                <a:hlinkClick r:id="rId5" action="ppaction://hlinksldjump"/>
              </a:rPr>
              <a:t>لا يوجد </a:t>
            </a:r>
            <a:r>
              <a:rPr lang="ar-SA" sz="3200" b="1" dirty="0"/>
              <a:t>. </a:t>
            </a:r>
          </a:p>
          <a:p>
            <a:pPr algn="r"/>
            <a:endParaRPr lang="ar-SA" sz="3200" dirty="0"/>
          </a:p>
          <a:p>
            <a:pPr algn="r"/>
            <a:endParaRPr lang="ar-SA" sz="3200" dirty="0"/>
          </a:p>
          <a:p>
            <a:pPr algn="r"/>
            <a:endParaRPr lang="ar-SA" sz="3200" dirty="0"/>
          </a:p>
          <a:p>
            <a:pPr algn="r"/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5240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</a:t>
            </a:r>
            <a:r>
              <a:rPr lang="ar-SA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6019800"/>
            <a:ext cx="1828800" cy="8382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/>
              <a:t>الفاعل في الجملة : </a:t>
            </a:r>
          </a:p>
          <a:p>
            <a:pPr algn="r"/>
            <a:r>
              <a:rPr lang="ar-SA" sz="4400" b="1" dirty="0"/>
              <a:t> </a:t>
            </a:r>
          </a:p>
          <a:p>
            <a:pPr algn="r"/>
            <a:r>
              <a:rPr lang="ar-SA" sz="4400" b="1" dirty="0"/>
              <a:t>      ” جَمَعَ مُزارِعُ الْقريةِ الثّمَرَ ”  هو :  </a:t>
            </a:r>
          </a:p>
          <a:p>
            <a:pPr algn="r"/>
            <a:endParaRPr lang="ar-SA" sz="4400" b="1" dirty="0"/>
          </a:p>
          <a:p>
            <a:pPr algn="r"/>
            <a:r>
              <a:rPr lang="ar-SA" sz="4400" b="1" dirty="0"/>
              <a:t>أ- </a:t>
            </a:r>
            <a:r>
              <a:rPr lang="ar-SA" sz="4400" b="1" dirty="0">
                <a:hlinkClick r:id="rId3" action="ppaction://hlinksldjump"/>
              </a:rPr>
              <a:t>مُزارعُ</a:t>
            </a:r>
            <a:r>
              <a:rPr lang="ar-SA" sz="4400" b="1" dirty="0"/>
              <a:t> . </a:t>
            </a:r>
          </a:p>
          <a:p>
            <a:pPr algn="r"/>
            <a:r>
              <a:rPr lang="ar-SA" sz="4400" b="1" dirty="0"/>
              <a:t>ب-</a:t>
            </a:r>
            <a:r>
              <a:rPr lang="ar-SA" sz="4400" b="1" dirty="0">
                <a:hlinkClick r:id="rId4" action="ppaction://hlinksldjump"/>
              </a:rPr>
              <a:t> القرْيةِ </a:t>
            </a:r>
            <a:r>
              <a:rPr lang="ar-SA" sz="4400" b="1" dirty="0"/>
              <a:t>. </a:t>
            </a:r>
          </a:p>
          <a:p>
            <a:pPr algn="r"/>
            <a:r>
              <a:rPr lang="ar-SA" sz="4400" b="1" dirty="0"/>
              <a:t>ت- </a:t>
            </a:r>
            <a:r>
              <a:rPr lang="ar-SA" sz="4400" b="1" dirty="0">
                <a:hlinkClick r:id="rId4" action="ppaction://hlinksldjump"/>
              </a:rPr>
              <a:t>الثّمرَ</a:t>
            </a:r>
            <a:r>
              <a:rPr lang="ar-SA" sz="4400" b="1" dirty="0"/>
              <a:t> . </a:t>
            </a:r>
          </a:p>
          <a:p>
            <a:pPr algn="r"/>
            <a:r>
              <a:rPr lang="ar-SA" sz="4400" b="1" dirty="0"/>
              <a:t>ث- </a:t>
            </a:r>
            <a:r>
              <a:rPr lang="ar-SA" sz="4400" b="1" dirty="0">
                <a:hlinkClick r:id="rId4" action="ppaction://hlinksldjump"/>
              </a:rPr>
              <a:t>لا يوجد </a:t>
            </a:r>
            <a:r>
              <a:rPr lang="ar-SA" sz="4400" b="1" dirty="0"/>
              <a:t>. </a:t>
            </a:r>
            <a:endParaRPr lang="en-US" sz="4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الفاعل في الجملة :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      ” الأمُ رَتَبتِ البيتَ ” هو : </a:t>
            </a:r>
          </a:p>
          <a:p>
            <a:pPr algn="r"/>
            <a:endParaRPr lang="ar-SA" sz="3600" dirty="0"/>
          </a:p>
          <a:p>
            <a:pPr algn="r"/>
            <a:r>
              <a:rPr lang="ar-SA" sz="3600" dirty="0"/>
              <a:t>أ- </a:t>
            </a:r>
            <a:r>
              <a:rPr lang="ar-SA" sz="3600" b="1" dirty="0">
                <a:hlinkClick r:id="rId3" action="ppaction://hlinksldjump"/>
              </a:rPr>
              <a:t>الأمُّ</a:t>
            </a:r>
            <a:r>
              <a:rPr lang="ar-SA" sz="3600" dirty="0">
                <a:hlinkClick r:id="rId3" action="ppaction://hlinksldjump"/>
              </a:rPr>
              <a:t> </a:t>
            </a:r>
            <a:r>
              <a:rPr lang="ar-SA" sz="3600" dirty="0"/>
              <a:t>.   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ب- </a:t>
            </a:r>
            <a:r>
              <a:rPr lang="ar-SA" sz="3600" b="1" dirty="0">
                <a:hlinkClick r:id="rId3" action="ppaction://hlinksldjump"/>
              </a:rPr>
              <a:t>لا يوجد </a:t>
            </a:r>
            <a:r>
              <a:rPr lang="ar-SA" sz="3600" b="1" dirty="0"/>
              <a:t>. </a:t>
            </a:r>
          </a:p>
          <a:p>
            <a:pPr algn="r"/>
            <a:r>
              <a:rPr lang="ar-SA" sz="3600" dirty="0"/>
              <a:t> </a:t>
            </a:r>
          </a:p>
          <a:p>
            <a:pPr algn="r"/>
            <a:r>
              <a:rPr lang="ar-SA" sz="3600" b="1" dirty="0"/>
              <a:t>ت- </a:t>
            </a:r>
            <a:r>
              <a:rPr lang="ar-SA" sz="3600" b="1" dirty="0">
                <a:hlinkClick r:id="rId3" action="ppaction://hlinksldjump"/>
              </a:rPr>
              <a:t>ضمير متصل </a:t>
            </a:r>
            <a:r>
              <a:rPr lang="ar-SA" sz="3600" b="1" dirty="0"/>
              <a:t>.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ث-</a:t>
            </a:r>
            <a:r>
              <a:rPr lang="ar-SA" sz="3600" b="1" dirty="0">
                <a:hlinkClick r:id="rId4" action="ppaction://hlinksldjump"/>
              </a:rPr>
              <a:t>ضمير مستتر </a:t>
            </a:r>
            <a:r>
              <a:rPr lang="ar-SA" sz="3600" b="1" dirty="0"/>
              <a:t>. </a:t>
            </a:r>
          </a:p>
          <a:p>
            <a:pPr algn="r"/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5240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6019800"/>
            <a:ext cx="1676400" cy="8382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وقعت الحركة عن كلمة </a:t>
            </a:r>
            <a:r>
              <a:rPr lang="ar-SA" sz="3600" b="1" u="sng" dirty="0"/>
              <a:t>الأشجار</a:t>
            </a:r>
            <a:r>
              <a:rPr lang="ar-SA" sz="3600" b="1" dirty="0"/>
              <a:t> في الجملة التالية : </a:t>
            </a:r>
            <a:endParaRPr lang="ar-SA" sz="3600" dirty="0"/>
          </a:p>
          <a:p>
            <a:pPr algn="r"/>
            <a:r>
              <a:rPr lang="ar-SA" sz="3600" b="1" dirty="0"/>
              <a:t>      ”اكْتِسَت الأشجار بالأوراقِ الخضراءِ“ </a:t>
            </a:r>
          </a:p>
          <a:p>
            <a:pPr algn="r"/>
            <a:r>
              <a:rPr lang="ar-SA" sz="3600" b="1" dirty="0"/>
              <a:t>فما هي الحركة الملائمة يا ترى ؟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أ- </a:t>
            </a:r>
            <a:r>
              <a:rPr lang="ar-SA" sz="3600" b="1" dirty="0">
                <a:hlinkClick r:id="rId3" action="ppaction://hlinksldjump"/>
              </a:rPr>
              <a:t>الفتحة </a:t>
            </a:r>
            <a:r>
              <a:rPr lang="ar-SA" sz="3600" b="1" dirty="0"/>
              <a:t>.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ب- </a:t>
            </a:r>
            <a:r>
              <a:rPr lang="ar-SA" sz="3600" b="1" dirty="0">
                <a:hlinkClick r:id="rId3" action="ppaction://hlinksldjump"/>
              </a:rPr>
              <a:t>الكسرة </a:t>
            </a:r>
            <a:r>
              <a:rPr lang="ar-SA" sz="3600" b="1" dirty="0"/>
              <a:t>. 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ت- </a:t>
            </a:r>
            <a:r>
              <a:rPr lang="ar-SA" sz="3600" b="1" dirty="0">
                <a:hlinkClick r:id="rId4" action="ppaction://hlinksldjump"/>
              </a:rPr>
              <a:t>الضمة </a:t>
            </a:r>
            <a:r>
              <a:rPr lang="ar-SA" sz="3600" b="1" dirty="0"/>
              <a:t>.    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ث- </a:t>
            </a:r>
            <a:r>
              <a:rPr lang="ar-SA" sz="3600" b="1" dirty="0">
                <a:hlinkClick r:id="rId3" action="ppaction://hlinksldjump"/>
              </a:rPr>
              <a:t>السكون </a:t>
            </a:r>
            <a:r>
              <a:rPr lang="ar-SA" sz="3600" b="1" dirty="0"/>
              <a:t>. </a:t>
            </a:r>
            <a:endParaRPr lang="en-US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7526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791200"/>
            <a:ext cx="1600200" cy="10668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/>
              <a:t>الفاعل يأتي :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أ- </a:t>
            </a:r>
            <a:r>
              <a:rPr lang="ar-SA" sz="3600" b="1" dirty="0">
                <a:hlinkClick r:id="rId3" action="ppaction://hlinksldjump"/>
              </a:rPr>
              <a:t>قبل الفعل </a:t>
            </a:r>
            <a:r>
              <a:rPr lang="ar-SA" sz="3600" b="1" dirty="0"/>
              <a:t>.  </a:t>
            </a:r>
          </a:p>
          <a:p>
            <a:pPr algn="r"/>
            <a:endParaRPr lang="ar-SA" sz="3600" dirty="0"/>
          </a:p>
          <a:p>
            <a:pPr algn="r"/>
            <a:r>
              <a:rPr lang="ar-SA" sz="3600" b="1" dirty="0">
                <a:hlinkClick r:id="rId4" action="ppaction://hlinksldjump"/>
              </a:rPr>
              <a:t>ب- </a:t>
            </a:r>
            <a:r>
              <a:rPr lang="ar-SA" sz="3600" b="1" dirty="0" err="1">
                <a:hlinkClick r:id="rId4" action="ppaction://hlinksldjump"/>
              </a:rPr>
              <a:t>ب</a:t>
            </a:r>
            <a:r>
              <a:rPr lang="ar-SA" sz="3600" b="1" dirty="0">
                <a:hlinkClick r:id="rId4" action="ppaction://hlinksldjump"/>
              </a:rPr>
              <a:t>عد الفعل . </a:t>
            </a:r>
            <a:endParaRPr lang="ar-SA" sz="3600" b="1" dirty="0"/>
          </a:p>
          <a:p>
            <a:pPr algn="r"/>
            <a:endParaRPr lang="ar-SA" sz="3600" dirty="0"/>
          </a:p>
          <a:p>
            <a:pPr algn="r"/>
            <a:r>
              <a:rPr lang="ar-SA" sz="3600" b="1" dirty="0"/>
              <a:t>ت- </a:t>
            </a:r>
            <a:r>
              <a:rPr lang="ar-SA" sz="3600" b="1" dirty="0">
                <a:hlinkClick r:id="rId3" action="ppaction://hlinksldjump"/>
              </a:rPr>
              <a:t>مكان الفاعل غير مهم </a:t>
            </a:r>
            <a:r>
              <a:rPr lang="ar-SA" sz="3600" b="1" dirty="0"/>
              <a:t>. </a:t>
            </a:r>
          </a:p>
          <a:p>
            <a:pPr algn="r"/>
            <a:endParaRPr lang="ar-SA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6096000"/>
            <a:ext cx="1828800" cy="7620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943600"/>
            <a:ext cx="1676400" cy="9144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3bia.com132181379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rId11" action="ppaction://hlinksldjump" highlightClick="1"/>
          </p:cNvPr>
          <p:cNvSpPr/>
          <p:nvPr/>
        </p:nvSpPr>
        <p:spPr>
          <a:xfrm>
            <a:off x="0" y="5943600"/>
            <a:ext cx="1752600" cy="914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6096000"/>
            <a:ext cx="19050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العودة للسؤال مرة </a:t>
            </a:r>
            <a:r>
              <a:rPr lang="ar-SA" sz="2400" b="1" dirty="0" err="1">
                <a:hlinkClick r:id="rId5" action="ppaction://hlinksldjump"/>
              </a:rPr>
              <a:t>اخرى</a:t>
            </a:r>
            <a:r>
              <a:rPr lang="ar-SA" sz="2400" b="1" dirty="0">
                <a:hlinkClick r:id="rId5" action="ppaction://hlinksldjump"/>
              </a:rPr>
              <a:t>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 1- الفاعل في الجملة التالية : </a:t>
            </a:r>
          </a:p>
          <a:p>
            <a:pPr algn="r"/>
            <a:r>
              <a:rPr lang="ar-SA" sz="2400" b="1" dirty="0"/>
              <a:t>        </a:t>
            </a:r>
          </a:p>
          <a:p>
            <a:pPr algn="r"/>
            <a:r>
              <a:rPr lang="ar-SA" sz="2400" b="1" dirty="0"/>
              <a:t>       ” خَرَجَ سُكانُ المدينةِ للقاءِ الملكِ ”  هو : </a:t>
            </a:r>
          </a:p>
          <a:p>
            <a:pPr algn="r"/>
            <a:endParaRPr lang="ar-SA" sz="2400" b="1" dirty="0"/>
          </a:p>
          <a:p>
            <a:pPr algn="r"/>
            <a:r>
              <a:rPr lang="ar-SA" sz="2400" b="1" dirty="0"/>
              <a:t>أ- </a:t>
            </a:r>
            <a:r>
              <a:rPr lang="ar-SA" sz="2400" b="1" dirty="0">
                <a:hlinkClick r:id="rId3" action="ppaction://hlinksldjump"/>
              </a:rPr>
              <a:t>سُكانً </a:t>
            </a:r>
            <a:r>
              <a:rPr lang="ar-SA" sz="2400" b="1" dirty="0"/>
              <a:t>.      ب- ا</a:t>
            </a:r>
            <a:r>
              <a:rPr lang="ar-SA" sz="2400" b="1" dirty="0">
                <a:hlinkClick r:id="rId4" action="ppaction://hlinksldjump"/>
              </a:rPr>
              <a:t>لقريةِ </a:t>
            </a:r>
            <a:r>
              <a:rPr lang="ar-SA" sz="2400" b="1" dirty="0"/>
              <a:t>.     ت- </a:t>
            </a:r>
            <a:r>
              <a:rPr lang="ar-SA" sz="2400" b="1" dirty="0">
                <a:hlinkClick r:id="rId4" action="ppaction://hlinksldjump"/>
              </a:rPr>
              <a:t>للقاءِ</a:t>
            </a:r>
            <a:r>
              <a:rPr lang="ar-SA" sz="2400" b="1" dirty="0"/>
              <a:t> .        ث- </a:t>
            </a:r>
            <a:r>
              <a:rPr lang="ar-SA" sz="2400" b="1" dirty="0">
                <a:hlinkClick r:id="rId4" action="ppaction://hlinksldjump"/>
              </a:rPr>
              <a:t>الملكِ </a:t>
            </a:r>
            <a:r>
              <a:rPr lang="ar-SA" sz="2400" b="1" dirty="0"/>
              <a:t>. 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r>
              <a:rPr lang="ar-SA" sz="2400" b="1" dirty="0"/>
              <a:t>2- نوع الفاعل في الجملة أعلاه هو : </a:t>
            </a:r>
          </a:p>
          <a:p>
            <a:pPr algn="r"/>
            <a:endParaRPr lang="ar-SA" sz="2400" b="1" dirty="0"/>
          </a:p>
          <a:p>
            <a:pPr algn="r"/>
            <a:r>
              <a:rPr lang="ar-SA" sz="2400" b="1" dirty="0"/>
              <a:t> أ- </a:t>
            </a:r>
            <a:r>
              <a:rPr lang="ar-SA" sz="2400" b="1" dirty="0">
                <a:hlinkClick r:id="rId3" action="ppaction://hlinksldjump"/>
              </a:rPr>
              <a:t>اسم ظاهر </a:t>
            </a:r>
            <a:r>
              <a:rPr lang="ar-SA" sz="2400" b="1" dirty="0"/>
              <a:t>.     ب- </a:t>
            </a:r>
            <a:r>
              <a:rPr lang="ar-SA" sz="2400" b="1" dirty="0">
                <a:hlinkClick r:id="rId4" action="ppaction://hlinksldjump"/>
              </a:rPr>
              <a:t>ضمير متصل </a:t>
            </a:r>
            <a:r>
              <a:rPr lang="ar-SA" sz="2400" b="1" dirty="0"/>
              <a:t>.      ت- </a:t>
            </a:r>
            <a:r>
              <a:rPr lang="ar-SA" sz="2400" b="1" dirty="0">
                <a:hlinkClick r:id="rId4" action="ppaction://hlinksldjump"/>
              </a:rPr>
              <a:t>ضمير مستتر </a:t>
            </a:r>
            <a:r>
              <a:rPr lang="ar-SA" sz="2400" b="1" dirty="0"/>
              <a:t>.</a:t>
            </a:r>
          </a:p>
          <a:p>
            <a:pPr algn="r"/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752600" cy="914400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  <p:sp>
        <p:nvSpPr>
          <p:cNvPr id="9" name="לחצן פעולה: התאמה אישית 8">
            <a:hlinkClick r:id="" action="ppaction://noaction" highlightClick="1"/>
          </p:cNvPr>
          <p:cNvSpPr/>
          <p:nvPr/>
        </p:nvSpPr>
        <p:spPr>
          <a:xfrm>
            <a:off x="2133600" y="5943600"/>
            <a:ext cx="21336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2" action="ppaction://hlinksldjump"/>
              </a:rPr>
              <a:t>للعودة للقسم الثاني </a:t>
            </a:r>
          </a:p>
          <a:p>
            <a:pPr algn="ctr"/>
            <a:r>
              <a:rPr lang="ar-SA" sz="2400" b="1" dirty="0">
                <a:hlinkClick r:id="rId12" action="ppaction://hlinksldjump"/>
              </a:rPr>
              <a:t>اضغط هنا</a:t>
            </a:r>
            <a:r>
              <a:rPr lang="ar-SA" sz="2400" b="1" dirty="0"/>
              <a:t> </a:t>
            </a:r>
            <a:endParaRPr lang="en-US" sz="24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23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8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72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rey_Wallpaper_by_w_brenn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 descr="worri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3810000" cy="368617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371600" y="4495800"/>
            <a:ext cx="65822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أخرى لكن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عليك التفكير جيدا هذه المرة 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לחצן פעולה: התאמה אישית 5">
            <a:hlinkClick r:id="" action="ppaction://noaction" highlightClick="1"/>
          </p:cNvPr>
          <p:cNvSpPr/>
          <p:nvPr/>
        </p:nvSpPr>
        <p:spPr>
          <a:xfrm>
            <a:off x="0" y="5867400"/>
            <a:ext cx="1600200" cy="9906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5" action="ppaction://hlinksldjump"/>
              </a:rPr>
              <a:t>للعودة للسؤال </a:t>
            </a:r>
          </a:p>
          <a:p>
            <a:pPr algn="ctr"/>
            <a:r>
              <a:rPr lang="ar-SA" sz="2400" b="1" dirty="0">
                <a:hlinkClick r:id="rId5" action="ppaction://hlinksldjump"/>
              </a:rPr>
              <a:t>اضغط هنا </a:t>
            </a:r>
            <a:endParaRPr lang="en-US" sz="2400" b="1" dirty="0"/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free-photo-background-95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/>
              <a:t> 1- الفاعل في الجملة :  </a:t>
            </a:r>
          </a:p>
          <a:p>
            <a:pPr algn="r"/>
            <a:r>
              <a:rPr lang="ar-SA" sz="2800" b="1" dirty="0"/>
              <a:t>                    ” بَنَيْتُ بيتًا منَ الطّينِ ” </a:t>
            </a:r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أ- </a:t>
            </a:r>
            <a:r>
              <a:rPr lang="ar-SA" sz="2800" b="1" dirty="0">
                <a:hlinkClick r:id="rId3" action="ppaction://hlinksldjump"/>
              </a:rPr>
              <a:t>غير معروف </a:t>
            </a:r>
            <a:r>
              <a:rPr lang="ar-SA" sz="2800" b="1" dirty="0"/>
              <a:t>.   ب- </a:t>
            </a:r>
            <a:r>
              <a:rPr lang="ar-SA" sz="2800" b="1" dirty="0">
                <a:hlinkClick r:id="rId4" action="ppaction://hlinksldjump"/>
              </a:rPr>
              <a:t>أنا </a:t>
            </a:r>
            <a:r>
              <a:rPr lang="ar-SA" sz="2800" b="1" dirty="0"/>
              <a:t>.        ت- </a:t>
            </a:r>
            <a:r>
              <a:rPr lang="ar-SA" sz="2800" b="1" dirty="0">
                <a:hlinkClick r:id="rId3" action="ppaction://hlinksldjump"/>
              </a:rPr>
              <a:t>بيتًا </a:t>
            </a:r>
            <a:r>
              <a:rPr lang="ar-SA" sz="2800" b="1" dirty="0"/>
              <a:t>.       ث- </a:t>
            </a:r>
            <a:r>
              <a:rPr lang="ar-SA" sz="2800" b="1" dirty="0">
                <a:hlinkClick r:id="rId3" action="ppaction://hlinksldjump"/>
              </a:rPr>
              <a:t>الطين </a:t>
            </a:r>
            <a:r>
              <a:rPr lang="ar-SA" sz="2800" b="1" dirty="0"/>
              <a:t>. </a:t>
            </a:r>
          </a:p>
          <a:p>
            <a:pPr algn="r"/>
            <a:endParaRPr lang="ar-SA" sz="2800" b="1" dirty="0"/>
          </a:p>
          <a:p>
            <a:pPr algn="r"/>
            <a:endParaRPr lang="ar-SA" sz="2800" b="1" dirty="0"/>
          </a:p>
          <a:p>
            <a:pPr algn="r"/>
            <a:endParaRPr lang="ar-SA" sz="2800" b="1" dirty="0"/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2- نوع الفاعل في الجملة التالية : </a:t>
            </a:r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أ- </a:t>
            </a:r>
            <a:r>
              <a:rPr lang="ar-SA" sz="2800" b="1" dirty="0">
                <a:hlinkClick r:id="rId3" action="ppaction://hlinksldjump"/>
              </a:rPr>
              <a:t>اسم ظاهر </a:t>
            </a:r>
            <a:r>
              <a:rPr lang="ar-SA" sz="2800" b="1" dirty="0"/>
              <a:t>.      ب- </a:t>
            </a:r>
            <a:r>
              <a:rPr lang="ar-SA" sz="2800" b="1" dirty="0">
                <a:hlinkClick r:id="rId4" action="ppaction://hlinksldjump"/>
              </a:rPr>
              <a:t>ضمير متصل </a:t>
            </a:r>
            <a:r>
              <a:rPr lang="ar-SA" sz="2800" b="1" dirty="0"/>
              <a:t>.        ت- </a:t>
            </a:r>
            <a:r>
              <a:rPr lang="ar-SA" sz="2800" b="1" dirty="0">
                <a:hlinkClick r:id="rId3" action="ppaction://hlinksldjump"/>
              </a:rPr>
              <a:t>ضمير مستتر </a:t>
            </a:r>
            <a:r>
              <a:rPr lang="ar-SA" sz="2800" b="1" dirty="0"/>
              <a:t>. </a:t>
            </a:r>
          </a:p>
          <a:p>
            <a:pPr algn="r"/>
            <a:endParaRPr lang="ar-SA" sz="2800" b="1" dirty="0"/>
          </a:p>
          <a:p>
            <a:pPr algn="r"/>
            <a:endParaRPr lang="ar-SA" sz="2800" b="1" dirty="0"/>
          </a:p>
          <a:p>
            <a:pPr algn="r"/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תמונה 2" descr="74326.imgcach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0" y="2438400"/>
            <a:ext cx="4762500" cy="5257800"/>
          </a:xfrm>
          <a:prstGeom prst="rect">
            <a:avLst/>
          </a:prstGeom>
        </p:spPr>
      </p:pic>
      <p:pic>
        <p:nvPicPr>
          <p:cNvPr id="4" name="תמונה 3" descr="4353alsh3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442885"/>
            <a:ext cx="7924800" cy="11430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לחצן פעולה: התאמה אישית 7">
            <a:hlinkClick r:id="" action="ppaction://noaction" highlightClick="1"/>
          </p:cNvPr>
          <p:cNvSpPr/>
          <p:nvPr/>
        </p:nvSpPr>
        <p:spPr>
          <a:xfrm>
            <a:off x="0" y="5943600"/>
            <a:ext cx="16764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1" action="ppaction://hlinksldjump"/>
              </a:rPr>
              <a:t>للسؤال التالي </a:t>
            </a:r>
          </a:p>
          <a:p>
            <a:pPr algn="ctr"/>
            <a:r>
              <a:rPr lang="ar-SA" sz="2400" b="1" dirty="0">
                <a:hlinkClick r:id="rId11" action="ppaction://hlinksldjump"/>
              </a:rPr>
              <a:t>اضغط هنا </a:t>
            </a:r>
            <a:endParaRPr lang="en-US" sz="2400" b="1" dirty="0"/>
          </a:p>
        </p:txBody>
      </p:sp>
      <p:sp>
        <p:nvSpPr>
          <p:cNvPr id="9" name="לחצן פעולה: התאמה אישית 8">
            <a:hlinkClick r:id="" action="ppaction://noaction" highlightClick="1"/>
          </p:cNvPr>
          <p:cNvSpPr/>
          <p:nvPr/>
        </p:nvSpPr>
        <p:spPr>
          <a:xfrm>
            <a:off x="2057400" y="5943600"/>
            <a:ext cx="2286000" cy="914400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hlinkClick r:id="rId12" action="ppaction://hlinksldjump"/>
              </a:rPr>
              <a:t>للعودة للقسم الثاني </a:t>
            </a:r>
          </a:p>
          <a:p>
            <a:pPr algn="ctr"/>
            <a:r>
              <a:rPr lang="ar-SA" sz="2400" b="1" dirty="0">
                <a:hlinkClick r:id="rId12" action="ppaction://hlinksldjump"/>
              </a:rPr>
              <a:t>اضغط هنا </a:t>
            </a:r>
            <a:endParaRPr lang="en-US" sz="24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453</Words>
  <Application>Microsoft Office PowerPoint</Application>
  <PresentationFormat>عرض على الشاشة (4:3)</PresentationFormat>
  <Paragraphs>168</Paragraphs>
  <Slides>29</Slides>
  <Notes>1</Notes>
  <HiddenSlides>0</HiddenSlides>
  <MMClips>26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</dc:creator>
  <cp:lastModifiedBy>user</cp:lastModifiedBy>
  <cp:revision>27</cp:revision>
  <dcterms:created xsi:type="dcterms:W3CDTF">2012-01-07T15:01:17Z</dcterms:created>
  <dcterms:modified xsi:type="dcterms:W3CDTF">2023-10-19T06:07:54Z</dcterms:modified>
</cp:coreProperties>
</file>